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6" r:id="rId3"/>
    <p:sldId id="257" r:id="rId4"/>
    <p:sldId id="258" r:id="rId5"/>
    <p:sldId id="284"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85" r:id="rId20"/>
    <p:sldId id="272" r:id="rId21"/>
    <p:sldId id="273" r:id="rId22"/>
    <p:sldId id="274" r:id="rId23"/>
    <p:sldId id="275" r:id="rId24"/>
    <p:sldId id="276" r:id="rId25"/>
    <p:sldId id="286" r:id="rId26"/>
    <p:sldId id="287" r:id="rId27"/>
    <p:sldId id="277" r:id="rId28"/>
    <p:sldId id="278" r:id="rId29"/>
    <p:sldId id="279" r:id="rId30"/>
    <p:sldId id="288" r:id="rId31"/>
    <p:sldId id="280" r:id="rId32"/>
    <p:sldId id="289" r:id="rId33"/>
    <p:sldId id="281" r:id="rId34"/>
    <p:sldId id="282" r:id="rId35"/>
  </p:sldIdLst>
  <p:sldSz cx="9144000" cy="6858000" type="screen4x3"/>
  <p:notesSz cx="6858000" cy="9144000"/>
  <p:custShowLst>
    <p:custShow name="Özel Gösteri 1" id="0">
      <p:sldLst>
        <p:sld r:id="rId29"/>
        <p:sld r:id="rId30"/>
        <p:sld r:id="rId32"/>
      </p:sldLst>
    </p:custShow>
  </p:custShowLst>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660066"/>
    <a:srgbClr val="FF0000"/>
    <a:srgbClr val="3722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74" d="100"/>
          <a:sy n="74" d="100"/>
        </p:scale>
        <p:origin x="-73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4420329E-EFD1-47CC-A516-0C22B9FD1B55}" type="datetimeFigureOut">
              <a:rPr lang="tr-TR"/>
              <a:pPr>
                <a:defRPr/>
              </a:pPr>
              <a:t>01.12.2012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9F50C2D-E2A2-4B8B-87C5-5210E155CB36}"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3B4FD606-10E6-424F-89DE-642770116E9F}" type="datetimeFigureOut">
              <a:rPr lang="tr-TR"/>
              <a:pPr>
                <a:defRPr/>
              </a:pPr>
              <a:t>01.12.2012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894EC6E1-5269-465A-B35F-5F45E3669460}"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6A5D3086-F2DD-4DCD-B83D-B4C1BE8F77FD}" type="datetimeFigureOut">
              <a:rPr lang="tr-TR"/>
              <a:pPr>
                <a:defRPr/>
              </a:pPr>
              <a:t>01.12.2012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CC0520E-952E-4D86-9F94-4D78ED5EA5DD}"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CA302218-3B4A-44DD-BAE8-3A054D9481E4}" type="datetimeFigureOut">
              <a:rPr lang="tr-TR"/>
              <a:pPr>
                <a:defRPr/>
              </a:pPr>
              <a:t>01.12.2012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628DD7C6-75A6-446A-9413-8CF46DBAA193}"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5D85F2FD-F23E-4886-8DDB-D6381967D911}" type="datetimeFigureOut">
              <a:rPr lang="tr-TR"/>
              <a:pPr>
                <a:defRPr/>
              </a:pPr>
              <a:t>01.12.2012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96A7BD8-4759-4F00-8638-825EF4D48919}"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3004339C-E6A8-4116-80BC-C7C7021239B8}" type="datetimeFigureOut">
              <a:rPr lang="tr-TR"/>
              <a:pPr>
                <a:defRPr/>
              </a:pPr>
              <a:t>01.12.2012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16EE62D6-36A5-4D92-8737-A9C807BCBE52}"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C9EB57CE-BA08-4EE8-8224-2F77ADE1306C}" type="datetimeFigureOut">
              <a:rPr lang="tr-TR"/>
              <a:pPr>
                <a:defRPr/>
              </a:pPr>
              <a:t>01.12.2012</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DA68AEA9-2947-4FAF-B14B-BF835DA2C5B8}"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577996BB-F354-4EC5-BEC3-3815148D821C}" type="datetimeFigureOut">
              <a:rPr lang="tr-TR"/>
              <a:pPr>
                <a:defRPr/>
              </a:pPr>
              <a:t>01.12.2012</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6CA7AD11-6728-47D1-B754-DF4FCDCED60B}"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D7F62964-1EDE-4DA2-843B-7BF2893F9E26}" type="datetimeFigureOut">
              <a:rPr lang="tr-TR"/>
              <a:pPr>
                <a:defRPr/>
              </a:pPr>
              <a:t>01.12.2012</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503A4521-571C-4A87-9B1B-0B99AAE164A9}"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A1F69E26-8EC5-459A-B7DF-6DBB59367685}" type="datetimeFigureOut">
              <a:rPr lang="tr-TR"/>
              <a:pPr>
                <a:defRPr/>
              </a:pPr>
              <a:t>01.12.2012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458A7589-8492-46CF-AA57-5D07E9D6DBFD}"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05719A93-0A95-4E51-AD0B-AECCB98EEFCC}" type="datetimeFigureOut">
              <a:rPr lang="tr-TR"/>
              <a:pPr>
                <a:defRPr/>
              </a:pPr>
              <a:t>01.12.2012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D6428CBF-389D-4B9F-998F-2E40D441FF49}"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BEAC7"/>
            </a:gs>
            <a:gs pos="17999">
              <a:srgbClr val="FEE7F2"/>
            </a:gs>
            <a:gs pos="36000">
              <a:srgbClr val="FAC77D"/>
            </a:gs>
            <a:gs pos="61000">
              <a:srgbClr val="FBA97D"/>
            </a:gs>
            <a:gs pos="82001">
              <a:srgbClr val="FBD49C"/>
            </a:gs>
            <a:gs pos="100000">
              <a:srgbClr val="FEE7F2"/>
            </a:gs>
          </a:gsLst>
          <a:path path="rect">
            <a:fillToRect l="100000" t="100000"/>
          </a:path>
        </a:gradFill>
        <a:effectLst/>
      </p:bgPr>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123ED350-52CD-4C78-9189-DD9398AE9F33}" type="datetimeFigureOut">
              <a:rPr lang="tr-TR"/>
              <a:pPr>
                <a:defRPr/>
              </a:pPr>
              <a:t>01.12.2012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0EEACD32-C66F-4D8C-813E-118A8D115A19}"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539750" y="2492375"/>
            <a:ext cx="8229600" cy="1143000"/>
          </a:xfrm>
        </p:spPr>
        <p:txBody>
          <a:bodyPr/>
          <a:lstStyle/>
          <a:p>
            <a:r>
              <a:rPr lang="tr-TR" smtClean="0">
                <a:solidFill>
                  <a:srgbClr val="660066"/>
                </a:solidFill>
                <a:latin typeface="Bodoni MT Black" pitchFamily="18" charset="0"/>
              </a:rPr>
              <a:t>Hazırlayan:</a:t>
            </a:r>
            <a:r>
              <a:rPr lang="tr-TR" smtClean="0">
                <a:latin typeface="Bodoni MT Black" pitchFamily="18" charset="0"/>
              </a:rPr>
              <a:t>Neslihan KILIÇ</a:t>
            </a:r>
          </a:p>
        </p:txBody>
      </p:sp>
      <p:sp>
        <p:nvSpPr>
          <p:cNvPr id="41987" name="Rectangle 3"/>
          <p:cNvSpPr>
            <a:spLocks noGrp="1"/>
          </p:cNvSpPr>
          <p:nvPr>
            <p:ph type="body" idx="1"/>
          </p:nvPr>
        </p:nvSpPr>
        <p:spPr>
          <a:xfrm>
            <a:off x="539750" y="3573463"/>
            <a:ext cx="8229600" cy="4525962"/>
          </a:xfrm>
        </p:spPr>
        <p:txBody>
          <a:bodyPr/>
          <a:lstStyle/>
          <a:p>
            <a:pPr algn="ctr"/>
            <a:r>
              <a:rPr lang="en-US" smtClean="0">
                <a:cs typeface="Calibri" pitchFamily="34" charset="0"/>
              </a:rPr>
              <a:t>©</a:t>
            </a:r>
            <a:r>
              <a:rPr lang="tr-TR" smtClean="0">
                <a:cs typeface="Calibri" pitchFamily="34" charset="0"/>
              </a:rPr>
              <a:t>30 Kasım 2012</a:t>
            </a:r>
            <a:endParaRPr lang="en-US" smtClean="0">
              <a:cs typeface="Calibr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1" name="1 Başlık"/>
          <p:cNvSpPr>
            <a:spLocks noGrp="1"/>
          </p:cNvSpPr>
          <p:nvPr>
            <p:ph type="title"/>
          </p:nvPr>
        </p:nvSpPr>
        <p:spPr>
          <a:xfrm>
            <a:off x="0" y="1268413"/>
            <a:ext cx="5810250" cy="1296987"/>
          </a:xfrm>
        </p:spPr>
        <p:txBody>
          <a:bodyPr/>
          <a:lstStyle/>
          <a:p>
            <a:r>
              <a:rPr lang="tr-TR" sz="4400" smtClean="0">
                <a:solidFill>
                  <a:srgbClr val="3722B4"/>
                </a:solidFill>
              </a:rPr>
              <a:t>HER ŞEYİ BİLENLER</a:t>
            </a:r>
          </a:p>
        </p:txBody>
      </p:sp>
      <p:pic>
        <p:nvPicPr>
          <p:cNvPr id="20482" name="4 Resim Yer Tutucusu" descr="kufur-cocuk_450.jpg"/>
          <p:cNvPicPr>
            <a:picLocks noGrp="1" noChangeAspect="1"/>
          </p:cNvPicPr>
          <p:nvPr>
            <p:ph type="pic" idx="1"/>
          </p:nvPr>
        </p:nvPicPr>
        <p:blipFill>
          <a:blip r:embed="rId2"/>
          <a:srcRect l="12222" r="12222"/>
          <a:stretch>
            <a:fillRect/>
          </a:stretch>
        </p:blipFill>
        <p:spPr>
          <a:xfrm>
            <a:off x="4643438" y="188913"/>
            <a:ext cx="4335462" cy="3251200"/>
          </a:xfrm>
        </p:spPr>
      </p:pic>
      <p:sp>
        <p:nvSpPr>
          <p:cNvPr id="20483" name="3 Metin Yer Tutucusu"/>
          <p:cNvSpPr>
            <a:spLocks noGrp="1"/>
          </p:cNvSpPr>
          <p:nvPr>
            <p:ph type="body" sz="half" idx="2"/>
          </p:nvPr>
        </p:nvSpPr>
        <p:spPr>
          <a:xfrm>
            <a:off x="0" y="3860800"/>
            <a:ext cx="8569325" cy="804863"/>
          </a:xfrm>
        </p:spPr>
        <p:txBody>
          <a:bodyPr/>
          <a:lstStyle/>
          <a:p>
            <a:r>
              <a:rPr lang="tr-TR" sz="3600" b="1" smtClean="0"/>
              <a:t>‘’- Ben senden çok şey yaşadım, benim deneyimlerim var.’’ diyerek öğütler vererek, üstün olduklarını belirtirler.</a:t>
            </a:r>
            <a:br>
              <a:rPr lang="tr-TR" sz="3600" b="1" smtClean="0"/>
            </a:br>
            <a:endParaRPr lang="tr-TR" sz="36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0481"/>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5" name="1 Başlık"/>
          <p:cNvSpPr>
            <a:spLocks noGrp="1"/>
          </p:cNvSpPr>
          <p:nvPr>
            <p:ph type="title"/>
          </p:nvPr>
        </p:nvSpPr>
        <p:spPr>
          <a:xfrm>
            <a:off x="4859338" y="1700213"/>
            <a:ext cx="5486400" cy="566737"/>
          </a:xfrm>
        </p:spPr>
        <p:txBody>
          <a:bodyPr/>
          <a:lstStyle/>
          <a:p>
            <a:r>
              <a:rPr lang="tr-TR" sz="4400" smtClean="0">
                <a:solidFill>
                  <a:srgbClr val="3722B4"/>
                </a:solidFill>
              </a:rPr>
              <a:t>YARGIÇ</a:t>
            </a:r>
          </a:p>
        </p:txBody>
      </p:sp>
      <p:pic>
        <p:nvPicPr>
          <p:cNvPr id="21506" name="4 Resim Yer Tutucusu" descr="1_d[1].jpg"/>
          <p:cNvPicPr>
            <a:picLocks noGrp="1" noChangeAspect="1"/>
          </p:cNvPicPr>
          <p:nvPr>
            <p:ph type="pic" idx="1"/>
          </p:nvPr>
        </p:nvPicPr>
        <p:blipFill>
          <a:blip r:embed="rId2"/>
          <a:srcRect t="27950" b="27950"/>
          <a:stretch>
            <a:fillRect/>
          </a:stretch>
        </p:blipFill>
        <p:spPr>
          <a:xfrm>
            <a:off x="250825" y="188913"/>
            <a:ext cx="4465638" cy="3349625"/>
          </a:xfrm>
        </p:spPr>
      </p:pic>
      <p:sp>
        <p:nvSpPr>
          <p:cNvPr id="21507" name="3 Metin Yer Tutucusu"/>
          <p:cNvSpPr>
            <a:spLocks noGrp="1"/>
          </p:cNvSpPr>
          <p:nvPr>
            <p:ph type="body" sz="half" idx="2"/>
          </p:nvPr>
        </p:nvSpPr>
        <p:spPr>
          <a:xfrm>
            <a:off x="1331913" y="3860800"/>
            <a:ext cx="6553200" cy="804863"/>
          </a:xfrm>
        </p:spPr>
        <p:txBody>
          <a:bodyPr/>
          <a:lstStyle/>
          <a:p>
            <a:r>
              <a:rPr lang="tr-TR" sz="4000" b="1" smtClean="0"/>
              <a:t>Sürekli kendilerinin haklı, çocuğun haksız olduğunu kanıtlama çabasındadırlar.</a:t>
            </a:r>
            <a:endParaRPr lang="tr-TR" sz="40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1505"/>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29" name="1 Başlık"/>
          <p:cNvSpPr>
            <a:spLocks noGrp="1"/>
          </p:cNvSpPr>
          <p:nvPr>
            <p:ph type="title"/>
          </p:nvPr>
        </p:nvSpPr>
        <p:spPr>
          <a:xfrm>
            <a:off x="539750" y="1628775"/>
            <a:ext cx="5486400" cy="566738"/>
          </a:xfrm>
        </p:spPr>
        <p:txBody>
          <a:bodyPr/>
          <a:lstStyle/>
          <a:p>
            <a:r>
              <a:rPr lang="tr-TR" sz="4400" smtClean="0">
                <a:solidFill>
                  <a:srgbClr val="3722B4"/>
                </a:solidFill>
              </a:rPr>
              <a:t>ELEŞTİRMEN</a:t>
            </a:r>
          </a:p>
        </p:txBody>
      </p:sp>
      <p:pic>
        <p:nvPicPr>
          <p:cNvPr id="22530" name="4 Resim Yer Tutucusu" descr="sinirli.jpg"/>
          <p:cNvPicPr>
            <a:picLocks noGrp="1" noChangeAspect="1"/>
          </p:cNvPicPr>
          <p:nvPr>
            <p:ph type="pic" idx="1"/>
          </p:nvPr>
        </p:nvPicPr>
        <p:blipFill>
          <a:blip r:embed="rId2"/>
          <a:srcRect t="195" b="195"/>
          <a:stretch>
            <a:fillRect/>
          </a:stretch>
        </p:blipFill>
        <p:spPr>
          <a:xfrm>
            <a:off x="4643438" y="188913"/>
            <a:ext cx="4262437" cy="3197225"/>
          </a:xfrm>
        </p:spPr>
      </p:pic>
      <p:sp>
        <p:nvSpPr>
          <p:cNvPr id="22531" name="3 Metin Yer Tutucusu"/>
          <p:cNvSpPr>
            <a:spLocks noGrp="1"/>
          </p:cNvSpPr>
          <p:nvPr>
            <p:ph type="body" sz="half" idx="2"/>
          </p:nvPr>
        </p:nvSpPr>
        <p:spPr>
          <a:xfrm>
            <a:off x="900113" y="3644900"/>
            <a:ext cx="7127875" cy="804863"/>
          </a:xfrm>
        </p:spPr>
        <p:txBody>
          <a:bodyPr/>
          <a:lstStyle/>
          <a:p>
            <a:r>
              <a:rPr lang="tr-TR" sz="3600" b="1" smtClean="0"/>
              <a:t>Küçük düşürme, aşağılama, </a:t>
            </a:r>
          </a:p>
          <a:p>
            <a:r>
              <a:rPr lang="tr-TR" sz="3600" b="1" smtClean="0"/>
              <a:t>ad takma, yapılanı beğenmeme, kendisinin haklı olduğunu söyleme davranışı sergiler.</a:t>
            </a:r>
            <a:br>
              <a:rPr lang="tr-TR" sz="3600" b="1" smtClean="0"/>
            </a:br>
            <a:endParaRPr lang="tr-TR" sz="3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2529"/>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3" name="1 Başlık"/>
          <p:cNvSpPr>
            <a:spLocks noGrp="1"/>
          </p:cNvSpPr>
          <p:nvPr>
            <p:ph type="title"/>
          </p:nvPr>
        </p:nvSpPr>
        <p:spPr>
          <a:xfrm>
            <a:off x="4643438" y="1557338"/>
            <a:ext cx="5486400" cy="566737"/>
          </a:xfrm>
        </p:spPr>
        <p:txBody>
          <a:bodyPr/>
          <a:lstStyle/>
          <a:p>
            <a:r>
              <a:rPr lang="tr-TR" sz="4400" smtClean="0">
                <a:solidFill>
                  <a:srgbClr val="3722B4"/>
                </a:solidFill>
              </a:rPr>
              <a:t>PSİKOLOG</a:t>
            </a:r>
          </a:p>
        </p:txBody>
      </p:sp>
      <p:sp>
        <p:nvSpPr>
          <p:cNvPr id="23554" name="3 Metin Yer Tutucusu"/>
          <p:cNvSpPr>
            <a:spLocks noGrp="1"/>
          </p:cNvSpPr>
          <p:nvPr>
            <p:ph type="body" sz="half" idx="2"/>
          </p:nvPr>
        </p:nvSpPr>
        <p:spPr>
          <a:xfrm>
            <a:off x="684213" y="3644900"/>
            <a:ext cx="7632700" cy="804863"/>
          </a:xfrm>
        </p:spPr>
        <p:txBody>
          <a:bodyPr/>
          <a:lstStyle/>
          <a:p>
            <a:r>
              <a:rPr lang="tr-TR" sz="3600" b="1" smtClean="0"/>
              <a:t>Bu anne-babalar çok iyi niyetlidir. Çocuğu iyileştirmenin yolunu bulmak için bütün ayrıntıları öğrenmek ister. Teşhis koyar, analiz eder. Sorular sorar. </a:t>
            </a:r>
            <a:br>
              <a:rPr lang="tr-TR" sz="3600" b="1" smtClean="0"/>
            </a:br>
            <a:endParaRPr lang="tr-TR" sz="3600" smtClean="0"/>
          </a:p>
        </p:txBody>
      </p:sp>
      <p:pic>
        <p:nvPicPr>
          <p:cNvPr id="23555" name="6 Resim Yer Tutucusu" descr="kaygili_anne_cocuk_ates_hasta[1].jpg"/>
          <p:cNvPicPr>
            <a:picLocks noGrp="1" noChangeAspect="1"/>
          </p:cNvPicPr>
          <p:nvPr>
            <p:ph type="pic" idx="1"/>
          </p:nvPr>
        </p:nvPicPr>
        <p:blipFill>
          <a:blip r:embed="rId2"/>
          <a:srcRect l="12296" r="12296"/>
          <a:stretch>
            <a:fillRect/>
          </a:stretch>
        </p:blipFill>
        <p:spPr>
          <a:xfrm>
            <a:off x="250825" y="260350"/>
            <a:ext cx="4105275" cy="307975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3553"/>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7" name="1 Başlık"/>
          <p:cNvSpPr>
            <a:spLocks noGrp="1"/>
          </p:cNvSpPr>
          <p:nvPr>
            <p:ph type="title"/>
          </p:nvPr>
        </p:nvSpPr>
        <p:spPr>
          <a:xfrm>
            <a:off x="4067175" y="1268413"/>
            <a:ext cx="5486400" cy="566737"/>
          </a:xfrm>
        </p:spPr>
        <p:txBody>
          <a:bodyPr/>
          <a:lstStyle/>
          <a:p>
            <a:r>
              <a:rPr lang="tr-TR" sz="4400" smtClean="0">
                <a:solidFill>
                  <a:srgbClr val="3722B4"/>
                </a:solidFill>
              </a:rPr>
              <a:t>AVUTUCU</a:t>
            </a:r>
          </a:p>
        </p:txBody>
      </p:sp>
      <p:pic>
        <p:nvPicPr>
          <p:cNvPr id="24578" name="4 Resim Yer Tutucusu" descr="untitled3.jpg"/>
          <p:cNvPicPr>
            <a:picLocks noGrp="1" noChangeAspect="1"/>
          </p:cNvPicPr>
          <p:nvPr>
            <p:ph type="pic" idx="1"/>
          </p:nvPr>
        </p:nvPicPr>
        <p:blipFill>
          <a:blip r:embed="rId2"/>
          <a:srcRect t="13625" b="13625"/>
          <a:stretch>
            <a:fillRect/>
          </a:stretch>
        </p:blipFill>
        <p:spPr>
          <a:xfrm>
            <a:off x="250825" y="188913"/>
            <a:ext cx="3600450" cy="2700337"/>
          </a:xfrm>
        </p:spPr>
      </p:pic>
      <p:sp>
        <p:nvSpPr>
          <p:cNvPr id="24579" name="3 Metin Yer Tutucusu"/>
          <p:cNvSpPr>
            <a:spLocks noGrp="1"/>
          </p:cNvSpPr>
          <p:nvPr>
            <p:ph type="body" sz="half" idx="2"/>
          </p:nvPr>
        </p:nvSpPr>
        <p:spPr>
          <a:xfrm>
            <a:off x="250825" y="3141663"/>
            <a:ext cx="8893175" cy="804862"/>
          </a:xfrm>
        </p:spPr>
        <p:txBody>
          <a:bodyPr/>
          <a:lstStyle/>
          <a:p>
            <a:r>
              <a:rPr lang="tr-TR" sz="3600" b="1" smtClean="0">
                <a:solidFill>
                  <a:srgbClr val="3722B4"/>
                </a:solidFill>
              </a:rPr>
              <a:t>Anne-babalar;</a:t>
            </a:r>
            <a:r>
              <a:rPr lang="tr-TR" sz="3600" b="1" smtClean="0"/>
              <a:t> çocuklarının sıvazlayıcı davranışlarda bulunarak, bütün korku ve endişelerinin yanıtları geçiştirici sırtlarını sözlerde saklıdır. Avutucu rol üstlenen aileler iyi niyetle yaklaşarak çözüm bulduklarını, problemin ortadan kalktığını düşünürler.</a:t>
            </a:r>
            <a:br>
              <a:rPr lang="tr-TR" sz="3600" b="1" smtClean="0"/>
            </a:br>
            <a:endParaRPr lang="tr-TR" sz="3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4577"/>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1" name="1 Başlık"/>
          <p:cNvSpPr>
            <a:spLocks noGrp="1"/>
          </p:cNvSpPr>
          <p:nvPr>
            <p:ph type="title"/>
          </p:nvPr>
        </p:nvSpPr>
        <p:spPr>
          <a:xfrm>
            <a:off x="539750" y="908050"/>
            <a:ext cx="7993063" cy="566738"/>
          </a:xfrm>
        </p:spPr>
        <p:txBody>
          <a:bodyPr/>
          <a:lstStyle/>
          <a:p>
            <a:r>
              <a:rPr lang="tr-TR" sz="4400" smtClean="0">
                <a:solidFill>
                  <a:srgbClr val="3722B4"/>
                </a:solidFill>
              </a:rPr>
              <a:t>Şimdi kendimizi tanıma zamanı.</a:t>
            </a:r>
          </a:p>
        </p:txBody>
      </p:sp>
      <p:pic>
        <p:nvPicPr>
          <p:cNvPr id="25602" name="4 Resim Yer Tutucusu" descr="soru-isareti_195458[1].jpg"/>
          <p:cNvPicPr>
            <a:picLocks noGrp="1" noChangeAspect="1"/>
          </p:cNvPicPr>
          <p:nvPr>
            <p:ph type="pic" idx="1"/>
          </p:nvPr>
        </p:nvPicPr>
        <p:blipFill>
          <a:blip r:embed="rId2"/>
          <a:srcRect t="4794" b="4794"/>
          <a:stretch>
            <a:fillRect/>
          </a:stretch>
        </p:blipFill>
        <p:spPr>
          <a:xfrm>
            <a:off x="4643438" y="3429000"/>
            <a:ext cx="4262437" cy="3197225"/>
          </a:xfrm>
        </p:spPr>
      </p:pic>
      <p:sp>
        <p:nvSpPr>
          <p:cNvPr id="25603" name="3 Metin Yer Tutucusu"/>
          <p:cNvSpPr>
            <a:spLocks noGrp="1"/>
          </p:cNvSpPr>
          <p:nvPr>
            <p:ph type="body" sz="half" idx="2"/>
          </p:nvPr>
        </p:nvSpPr>
        <p:spPr>
          <a:xfrm>
            <a:off x="250825" y="1989138"/>
            <a:ext cx="8353425" cy="804862"/>
          </a:xfrm>
        </p:spPr>
        <p:txBody>
          <a:bodyPr/>
          <a:lstStyle/>
          <a:p>
            <a:r>
              <a:rPr lang="tr-TR" sz="3600" b="1" smtClean="0"/>
              <a:t>Siz başkomutan mısınız? </a:t>
            </a:r>
          </a:p>
          <a:p>
            <a:r>
              <a:rPr lang="tr-TR" sz="3600" b="1" smtClean="0"/>
              <a:t>Ahlak hocası mısınız? </a:t>
            </a:r>
          </a:p>
          <a:p>
            <a:r>
              <a:rPr lang="tr-TR" sz="3600" b="1" smtClean="0"/>
              <a:t>Her şeyi bilen misiniz? </a:t>
            </a:r>
          </a:p>
          <a:p>
            <a:r>
              <a:rPr lang="tr-TR" sz="3600" b="1" smtClean="0"/>
              <a:t>Yargıç mısınız? </a:t>
            </a:r>
          </a:p>
          <a:p>
            <a:r>
              <a:rPr lang="tr-TR" sz="3600" b="1" smtClean="0"/>
              <a:t>Eleştirmen misiniz? </a:t>
            </a:r>
          </a:p>
          <a:p>
            <a:r>
              <a:rPr lang="tr-TR" sz="3600" b="1" smtClean="0"/>
              <a:t>Psikolog musunuz? </a:t>
            </a:r>
          </a:p>
          <a:p>
            <a:r>
              <a:rPr lang="tr-TR" sz="3600" b="1" smtClean="0"/>
              <a:t>Avutucu musunuz?</a:t>
            </a:r>
            <a:br>
              <a:rPr lang="tr-TR" sz="3600" b="1" smtClean="0"/>
            </a:br>
            <a:endParaRPr lang="tr-TR" sz="3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5601"/>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5 Başlık"/>
          <p:cNvSpPr>
            <a:spLocks noGrp="1"/>
          </p:cNvSpPr>
          <p:nvPr>
            <p:ph type="title"/>
          </p:nvPr>
        </p:nvSpPr>
        <p:spPr>
          <a:xfrm>
            <a:off x="179388" y="2133600"/>
            <a:ext cx="5113337" cy="3154363"/>
          </a:xfrm>
        </p:spPr>
        <p:txBody>
          <a:bodyPr/>
          <a:lstStyle/>
          <a:p>
            <a:pPr algn="r"/>
            <a:r>
              <a:rPr lang="tr-TR" b="1" smtClean="0">
                <a:solidFill>
                  <a:srgbClr val="3722B4"/>
                </a:solidFill>
              </a:rPr>
              <a:t>ÇOCUKLARINIZA </a:t>
            </a:r>
            <a:br>
              <a:rPr lang="tr-TR" b="1" smtClean="0">
                <a:solidFill>
                  <a:srgbClr val="3722B4"/>
                </a:solidFill>
              </a:rPr>
            </a:br>
            <a:r>
              <a:rPr lang="tr-TR" b="1" smtClean="0">
                <a:solidFill>
                  <a:srgbClr val="3722B4"/>
                </a:solidFill>
              </a:rPr>
              <a:t>DİNLEMEYİ </a:t>
            </a:r>
            <a:br>
              <a:rPr lang="tr-TR" b="1" smtClean="0">
                <a:solidFill>
                  <a:srgbClr val="3722B4"/>
                </a:solidFill>
              </a:rPr>
            </a:br>
            <a:r>
              <a:rPr lang="tr-TR" b="1" smtClean="0">
                <a:solidFill>
                  <a:srgbClr val="3722B4"/>
                </a:solidFill>
              </a:rPr>
              <a:t>ÖĞRETEBİLMEK İÇİN, </a:t>
            </a:r>
            <a:br>
              <a:rPr lang="tr-TR" b="1" smtClean="0">
                <a:solidFill>
                  <a:srgbClr val="3722B4"/>
                </a:solidFill>
              </a:rPr>
            </a:br>
            <a:r>
              <a:rPr lang="tr-TR" b="1" smtClean="0">
                <a:solidFill>
                  <a:srgbClr val="3722B4"/>
                </a:solidFill>
              </a:rPr>
              <a:t>PEKİ! </a:t>
            </a:r>
            <a:br>
              <a:rPr lang="tr-TR" b="1" smtClean="0">
                <a:solidFill>
                  <a:srgbClr val="3722B4"/>
                </a:solidFill>
              </a:rPr>
            </a:br>
            <a:r>
              <a:rPr lang="tr-TR" b="1" smtClean="0">
                <a:solidFill>
                  <a:srgbClr val="3722B4"/>
                </a:solidFill>
              </a:rPr>
              <a:t/>
            </a:r>
            <a:br>
              <a:rPr lang="tr-TR" b="1" smtClean="0">
                <a:solidFill>
                  <a:srgbClr val="3722B4"/>
                </a:solidFill>
              </a:rPr>
            </a:br>
            <a:r>
              <a:rPr lang="tr-TR" b="1" smtClean="0">
                <a:solidFill>
                  <a:srgbClr val="3722B4"/>
                </a:solidFill>
              </a:rPr>
              <a:t>NASIL </a:t>
            </a:r>
            <a:br>
              <a:rPr lang="tr-TR" b="1" smtClean="0">
                <a:solidFill>
                  <a:srgbClr val="3722B4"/>
                </a:solidFill>
              </a:rPr>
            </a:br>
            <a:r>
              <a:rPr lang="tr-TR" b="1" smtClean="0">
                <a:solidFill>
                  <a:srgbClr val="3722B4"/>
                </a:solidFill>
              </a:rPr>
              <a:t>İYİ BİR DİNLEYİCİ </a:t>
            </a:r>
            <a:br>
              <a:rPr lang="tr-TR" b="1" smtClean="0">
                <a:solidFill>
                  <a:srgbClr val="3722B4"/>
                </a:solidFill>
              </a:rPr>
            </a:br>
            <a:r>
              <a:rPr lang="tr-TR" b="1" smtClean="0">
                <a:solidFill>
                  <a:srgbClr val="3722B4"/>
                </a:solidFill>
              </a:rPr>
              <a:t>OLABİLİRSİNİZ?</a:t>
            </a:r>
            <a:br>
              <a:rPr lang="tr-TR" b="1" smtClean="0">
                <a:solidFill>
                  <a:srgbClr val="3722B4"/>
                </a:solidFill>
              </a:rPr>
            </a:br>
            <a:endParaRPr lang="tr-TR" smtClean="0">
              <a:solidFill>
                <a:srgbClr val="3722B4"/>
              </a:solidFill>
            </a:endParaRPr>
          </a:p>
        </p:txBody>
      </p:sp>
      <p:pic>
        <p:nvPicPr>
          <p:cNvPr id="26626" name="Picture 2" descr="http://banu.files.wordpress.com/2007/06/508109423_34c7144eec.jpg"/>
          <p:cNvPicPr>
            <a:picLocks noChangeAspect="1" noChangeArrowheads="1"/>
          </p:cNvPicPr>
          <p:nvPr/>
        </p:nvPicPr>
        <p:blipFill>
          <a:blip r:embed="rId2"/>
          <a:srcRect/>
          <a:stretch>
            <a:fillRect/>
          </a:stretch>
        </p:blipFill>
        <p:spPr bwMode="auto">
          <a:xfrm>
            <a:off x="5508625" y="1196975"/>
            <a:ext cx="3394075" cy="45593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6625"/>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2 Dikdörtgen"/>
          <p:cNvSpPr>
            <a:spLocks noChangeArrowheads="1"/>
          </p:cNvSpPr>
          <p:nvPr/>
        </p:nvSpPr>
        <p:spPr bwMode="auto">
          <a:xfrm>
            <a:off x="250825" y="188913"/>
            <a:ext cx="8893175" cy="6915150"/>
          </a:xfrm>
          <a:prstGeom prst="rect">
            <a:avLst/>
          </a:prstGeom>
          <a:noFill/>
          <a:ln w="9525">
            <a:noFill/>
            <a:miter lim="800000"/>
            <a:headEnd/>
            <a:tailEnd/>
          </a:ln>
        </p:spPr>
        <p:txBody>
          <a:bodyPr>
            <a:spAutoFit/>
          </a:bodyPr>
          <a:lstStyle/>
          <a:p>
            <a:pPr>
              <a:buFontTx/>
              <a:buChar char="•"/>
            </a:pPr>
            <a:r>
              <a:rPr lang="tr-TR" sz="3200" b="1">
                <a:latin typeface="Calibri" pitchFamily="34" charset="0"/>
              </a:rPr>
              <a:t>Kurmak istediğimiz iletişim karşılıklı saygıya dayalı ve dürüst olmalıdır. </a:t>
            </a:r>
          </a:p>
          <a:p>
            <a:pPr>
              <a:buFontTx/>
              <a:buChar char="•"/>
            </a:pPr>
            <a:r>
              <a:rPr lang="tr-TR" sz="3200" b="1">
                <a:latin typeface="Calibri" pitchFamily="34" charset="0"/>
              </a:rPr>
              <a:t> Onları reddetmeden, eleştirilmeden korku duymadan duygu ve düşüncelerini açıklayabilecekleri bir ortam oluşturabilirsiniz. </a:t>
            </a:r>
          </a:p>
          <a:p>
            <a:pPr>
              <a:buFontTx/>
              <a:buChar char="•"/>
            </a:pPr>
            <a:r>
              <a:rPr lang="tr-TR" sz="3200" b="1">
                <a:latin typeface="Calibri" pitchFamily="34" charset="0"/>
              </a:rPr>
              <a:t> Onlarla aynı düşüncede olmayabilirsiniz. Önemli olan onun duygularını anladığınızı ortaya koyabilmenizdir. </a:t>
            </a:r>
          </a:p>
          <a:p>
            <a:pPr>
              <a:buFontTx/>
              <a:buChar char="•"/>
            </a:pPr>
            <a:r>
              <a:rPr lang="tr-TR" sz="3200" b="1">
                <a:latin typeface="Calibri" pitchFamily="34" charset="0"/>
              </a:rPr>
              <a:t>Ses tonu, kullanılan cümle, onun seviyesine inerek gözlerinin içine bakarak ‘’seni dinliyorum’’ u belli eden duruş biçimi çok önemlidir. </a:t>
            </a:r>
          </a:p>
          <a:p>
            <a:pPr>
              <a:buFontTx/>
              <a:buChar char="•"/>
            </a:pPr>
            <a:r>
              <a:rPr lang="tr-TR" sz="3200" b="1">
                <a:latin typeface="Calibri" pitchFamily="34" charset="0"/>
              </a:rPr>
              <a:t>İyi dinleyicilik bazen konuşmayı, bazen de susmayı gerektirir.</a:t>
            </a:r>
            <a:br>
              <a:rPr lang="tr-TR" sz="3200" b="1">
                <a:latin typeface="Calibri" pitchFamily="34" charset="0"/>
              </a:rPr>
            </a:br>
            <a:endParaRPr lang="tr-TR" sz="3200">
              <a:latin typeface="Calibri" pitchFamily="34" charset="0"/>
            </a:endParaRPr>
          </a:p>
        </p:txBody>
      </p:sp>
    </p:spTree>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1 Dikdörtgen"/>
          <p:cNvSpPr>
            <a:spLocks noChangeArrowheads="1"/>
          </p:cNvSpPr>
          <p:nvPr/>
        </p:nvSpPr>
        <p:spPr bwMode="auto">
          <a:xfrm>
            <a:off x="395288" y="1700213"/>
            <a:ext cx="8532812" cy="4486275"/>
          </a:xfrm>
          <a:prstGeom prst="rect">
            <a:avLst/>
          </a:prstGeom>
          <a:noFill/>
          <a:ln w="9525">
            <a:noFill/>
            <a:miter lim="800000"/>
            <a:headEnd/>
            <a:tailEnd/>
          </a:ln>
        </p:spPr>
        <p:txBody>
          <a:bodyPr>
            <a:spAutoFit/>
          </a:bodyPr>
          <a:lstStyle/>
          <a:p>
            <a:r>
              <a:rPr lang="tr-TR" sz="3600" b="1">
                <a:latin typeface="Arial Black" pitchFamily="34" charset="0"/>
              </a:rPr>
              <a:t>Kızmış, öfkelenmiş, canı yanmış birinin sağlıklı düşünmesi beklenemez. </a:t>
            </a:r>
          </a:p>
          <a:p>
            <a:endParaRPr lang="tr-TR" sz="3600" b="1">
              <a:latin typeface="Arial Black" pitchFamily="34" charset="0"/>
            </a:endParaRPr>
          </a:p>
          <a:p>
            <a:r>
              <a:rPr lang="tr-TR" sz="3600" b="1">
                <a:latin typeface="Arial Black" pitchFamily="34" charset="0"/>
              </a:rPr>
              <a:t>Anlayışlı bir dinleme ile çocuğun sinirlerini bozan problemi öğrenebiliriz. </a:t>
            </a:r>
            <a:br>
              <a:rPr lang="tr-TR" sz="3600" b="1">
                <a:latin typeface="Arial Black" pitchFamily="34" charset="0"/>
              </a:rPr>
            </a:br>
            <a:endParaRPr lang="tr-TR" sz="3600">
              <a:latin typeface="Arial Black" pitchFamily="34" charset="0"/>
            </a:endParaRPr>
          </a:p>
        </p:txBody>
      </p:sp>
      <p:sp>
        <p:nvSpPr>
          <p:cNvPr id="28675" name="Rectangle 3"/>
          <p:cNvSpPr>
            <a:spLocks noGrp="1"/>
          </p:cNvSpPr>
          <p:nvPr>
            <p:ph type="ctrTitle" idx="4294967295"/>
          </p:nvPr>
        </p:nvSpPr>
        <p:spPr>
          <a:xfrm>
            <a:off x="755650" y="404813"/>
            <a:ext cx="7772400" cy="1470025"/>
          </a:xfrm>
        </p:spPr>
        <p:txBody>
          <a:bodyPr/>
          <a:lstStyle/>
          <a:p>
            <a:r>
              <a:rPr lang="tr-TR" b="1" smtClean="0">
                <a:solidFill>
                  <a:srgbClr val="3722B4"/>
                </a:solidFill>
                <a:latin typeface="Arial Black" pitchFamily="34" charset="0"/>
              </a:rPr>
              <a:t>ÇÖZÜMLEYİCİ DİNLEME:</a:t>
            </a:r>
            <a:r>
              <a:rPr lang="tr-TR" b="1" smtClean="0">
                <a:solidFill>
                  <a:srgbClr val="3722B4"/>
                </a:solidFill>
              </a:rPr>
              <a:t> </a:t>
            </a:r>
            <a:br>
              <a:rPr lang="tr-TR" b="1" smtClean="0">
                <a:solidFill>
                  <a:srgbClr val="3722B4"/>
                </a:solidFill>
              </a:rPr>
            </a:br>
            <a:endParaRPr lang="tr-TR" b="1" smtClean="0">
              <a:solidFill>
                <a:srgbClr val="3722B4"/>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p:txBody>
          <a:bodyPr/>
          <a:lstStyle/>
          <a:p>
            <a:r>
              <a:rPr lang="tr-TR" sz="4000" b="1" smtClean="0">
                <a:solidFill>
                  <a:srgbClr val="3722B4"/>
                </a:solidFill>
              </a:rPr>
              <a:t>Abla; yırtılmış/ çizilmiş/karalanmış kitap ile annesinin yanına geliyor.</a:t>
            </a:r>
          </a:p>
        </p:txBody>
      </p:sp>
      <p:sp>
        <p:nvSpPr>
          <p:cNvPr id="48131" name="Rectangle 3"/>
          <p:cNvSpPr>
            <a:spLocks noGrp="1"/>
          </p:cNvSpPr>
          <p:nvPr>
            <p:ph type="body" idx="1"/>
          </p:nvPr>
        </p:nvSpPr>
        <p:spPr/>
        <p:txBody>
          <a:bodyPr/>
          <a:lstStyle/>
          <a:p>
            <a:pPr>
              <a:spcBef>
                <a:spcPct val="0"/>
              </a:spcBef>
              <a:buFontTx/>
              <a:buNone/>
            </a:pPr>
            <a:r>
              <a:rPr lang="tr-TR" b="1" smtClean="0"/>
              <a:t>Ağlayarak ve öfkeli:</a:t>
            </a:r>
            <a:br>
              <a:rPr lang="tr-TR" b="1" smtClean="0"/>
            </a:br>
            <a:r>
              <a:rPr lang="tr-TR" b="1" smtClean="0"/>
              <a:t>—Kardeşim kitabımı yırttı,</a:t>
            </a:r>
            <a:br>
              <a:rPr lang="tr-TR" b="1" smtClean="0"/>
            </a:br>
            <a:r>
              <a:rPr lang="tr-TR" b="1" smtClean="0"/>
              <a:t>—Önemli değil, yenisini alırız. (AVUTUCU)</a:t>
            </a:r>
            <a:br>
              <a:rPr lang="tr-TR" b="1" smtClean="0"/>
            </a:br>
            <a:r>
              <a:rPr lang="tr-TR" b="1" smtClean="0"/>
              <a:t>—Sana kaç defa kitabını ortada bırakma demedim mi? ( YARGIÇ)</a:t>
            </a:r>
            <a:br>
              <a:rPr lang="tr-TR" b="1" smtClean="0"/>
            </a:br>
            <a:r>
              <a:rPr lang="tr-TR" b="1" smtClean="0"/>
              <a:t>—Eh… Her şey istediğimiz gibi olmaz. Yapacak bir şey yok. (TIKAYICI YANIT)</a:t>
            </a:r>
            <a:br>
              <a:rPr lang="tr-TR" b="1" smtClean="0"/>
            </a:br>
            <a:r>
              <a:rPr lang="tr-TR" b="1" smtClean="0"/>
              <a:t>Verilen örneklerdeki davranış biçimleri klasik davranış yöntemlerimizdir. </a:t>
            </a:r>
            <a:endParaRPr lang="tr-TR" smtClean="0"/>
          </a:p>
          <a:p>
            <a:endParaRPr lang="tr-TR"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a:xfrm>
            <a:off x="755650" y="3141663"/>
            <a:ext cx="7772400" cy="1470025"/>
          </a:xfrm>
        </p:spPr>
        <p:txBody>
          <a:bodyPr/>
          <a:lstStyle/>
          <a:p>
            <a:r>
              <a:rPr lang="tr-TR" sz="4800" smtClean="0">
                <a:latin typeface="Franklin Gothic Heavy" pitchFamily="34" charset="0"/>
              </a:rPr>
              <a:t>ÇOCUKLA İLETİŞİM</a:t>
            </a:r>
          </a:p>
        </p:txBody>
      </p:sp>
      <p:sp>
        <p:nvSpPr>
          <p:cNvPr id="3" name="2 Alt Başlık"/>
          <p:cNvSpPr>
            <a:spLocks noGrp="1"/>
          </p:cNvSpPr>
          <p:nvPr>
            <p:ph type="subTitle" idx="1"/>
          </p:nvPr>
        </p:nvSpPr>
        <p:spPr>
          <a:xfrm>
            <a:off x="971550" y="4652963"/>
            <a:ext cx="7345363" cy="1752600"/>
          </a:xfrm>
        </p:spPr>
        <p:txBody>
          <a:bodyPr>
            <a:normAutofit/>
          </a:bodyPr>
          <a:lstStyle/>
          <a:p>
            <a:r>
              <a:rPr lang="tr-TR" b="1" smtClean="0">
                <a:solidFill>
                  <a:srgbClr val="3722B4"/>
                </a:solidFill>
              </a:rPr>
              <a:t>Çocuklarınızla etkili iletişim kurmanın yolu, </a:t>
            </a:r>
          </a:p>
          <a:p>
            <a:r>
              <a:rPr lang="tr-TR" b="1" smtClean="0">
                <a:solidFill>
                  <a:srgbClr val="3722B4"/>
                </a:solidFill>
              </a:rPr>
              <a:t> iyi bir dinleyici olup olmadığınızdan geçer.</a:t>
            </a:r>
            <a:endParaRPr lang="tr-TR" smtClean="0">
              <a:solidFill>
                <a:srgbClr val="3722B4"/>
              </a:solidFill>
            </a:endParaRPr>
          </a:p>
        </p:txBody>
      </p:sp>
      <p:pic>
        <p:nvPicPr>
          <p:cNvPr id="13315" name="Picture 4" descr="https://encrypted-tbn2.gstatic.com/images?q=tbn:ANd9GcRVgsHZAoyKs8zKgTvlUE1azjh-U6ocSKqG1AxcR4sxfrs-B8go"/>
          <p:cNvPicPr>
            <a:picLocks noChangeAspect="1" noChangeArrowheads="1"/>
          </p:cNvPicPr>
          <p:nvPr/>
        </p:nvPicPr>
        <p:blipFill>
          <a:blip r:embed="rId2"/>
          <a:srcRect/>
          <a:stretch>
            <a:fillRect/>
          </a:stretch>
        </p:blipFill>
        <p:spPr bwMode="auto">
          <a:xfrm>
            <a:off x="2555875" y="188913"/>
            <a:ext cx="4103688" cy="270351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1 Dikdörtgen"/>
          <p:cNvSpPr>
            <a:spLocks noChangeArrowheads="1"/>
          </p:cNvSpPr>
          <p:nvPr/>
        </p:nvSpPr>
        <p:spPr bwMode="auto">
          <a:xfrm>
            <a:off x="395288" y="620713"/>
            <a:ext cx="8424862" cy="5940425"/>
          </a:xfrm>
          <a:prstGeom prst="rect">
            <a:avLst/>
          </a:prstGeom>
          <a:noFill/>
          <a:ln w="9525">
            <a:noFill/>
            <a:miter lim="800000"/>
            <a:headEnd/>
            <a:tailEnd/>
          </a:ln>
        </p:spPr>
        <p:txBody>
          <a:bodyPr>
            <a:spAutoFit/>
          </a:bodyPr>
          <a:lstStyle/>
          <a:p>
            <a:r>
              <a:rPr lang="tr-TR" sz="3200" b="1">
                <a:latin typeface="Arial Black" pitchFamily="34" charset="0"/>
              </a:rPr>
              <a:t>Oysa; </a:t>
            </a:r>
            <a:r>
              <a:rPr lang="tr-TR" sz="3200" b="1">
                <a:solidFill>
                  <a:srgbClr val="3722B4"/>
                </a:solidFill>
                <a:latin typeface="Arial Black" pitchFamily="34" charset="0"/>
              </a:rPr>
              <a:t>çözümleyici dinleme:</a:t>
            </a:r>
            <a:br>
              <a:rPr lang="tr-TR" sz="3200" b="1">
                <a:solidFill>
                  <a:srgbClr val="3722B4"/>
                </a:solidFill>
                <a:latin typeface="Arial Black" pitchFamily="34" charset="0"/>
              </a:rPr>
            </a:br>
            <a:r>
              <a:rPr lang="tr-TR" sz="3200" b="1">
                <a:latin typeface="Arial Black" pitchFamily="34" charset="0"/>
              </a:rPr>
              <a:t>—Kardeşin kitabını yırtınca çok üzülmüş olmalısın. </a:t>
            </a:r>
            <a:br>
              <a:rPr lang="tr-TR" sz="3200" b="1">
                <a:latin typeface="Arial Black" pitchFamily="34" charset="0"/>
              </a:rPr>
            </a:br>
            <a:r>
              <a:rPr lang="tr-TR" sz="3200" b="1">
                <a:latin typeface="Arial Black" pitchFamily="34" charset="0"/>
              </a:rPr>
              <a:t>—Evet, çok üzüldüm. En çok sevdiğim kitabımdı.’’ Burada çocuğa ‘’seni anlıyorum, seni dinledim.’’ Mesajı ile ayna görevi görülür. Çözümleyici dinleme, çocuğumuzun duygularını ve düşüncelerini yansıtan açık mesajlar veren, onu yüreklendirmeye, konuşmaya teşvik eden cümlelerdir. </a:t>
            </a:r>
            <a:endParaRPr lang="tr-TR" sz="3200">
              <a:latin typeface="Arial Black" pitchFamily="34" charset="0"/>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750" y="765175"/>
            <a:ext cx="8229600" cy="1143000"/>
          </a:xfrm>
        </p:spPr>
        <p:txBody>
          <a:bodyPr>
            <a:normAutofit/>
          </a:bodyPr>
          <a:lstStyle/>
          <a:p>
            <a:r>
              <a:rPr lang="tr-TR" sz="4000" b="1" smtClean="0">
                <a:solidFill>
                  <a:srgbClr val="3722B4"/>
                </a:solidFill>
              </a:rPr>
              <a:t>ÇOCUĞUMUN SÖZLERİNİ NEDEN AYNEN TEKRARLAMAM GEREKİYOR?</a:t>
            </a:r>
            <a:br>
              <a:rPr lang="tr-TR" sz="4000" b="1" smtClean="0">
                <a:solidFill>
                  <a:srgbClr val="3722B4"/>
                </a:solidFill>
              </a:rPr>
            </a:br>
            <a:endParaRPr lang="tr-TR" sz="4000" smtClean="0">
              <a:solidFill>
                <a:srgbClr val="3722B4"/>
              </a:solidFill>
            </a:endParaRPr>
          </a:p>
        </p:txBody>
      </p:sp>
      <p:pic>
        <p:nvPicPr>
          <p:cNvPr id="30722" name="Picture 2" descr="http://www.cinselterapi-merkezi.com/FileUpload/ds237423/File/cocukkekemer1.jpg"/>
          <p:cNvPicPr>
            <a:picLocks noChangeAspect="1" noChangeArrowheads="1"/>
          </p:cNvPicPr>
          <p:nvPr/>
        </p:nvPicPr>
        <p:blipFill>
          <a:blip r:embed="rId2"/>
          <a:srcRect/>
          <a:stretch>
            <a:fillRect/>
          </a:stretch>
        </p:blipFill>
        <p:spPr bwMode="auto">
          <a:xfrm>
            <a:off x="2627313" y="2205038"/>
            <a:ext cx="3887787" cy="3240087"/>
          </a:xfrm>
          <a:prstGeom prst="rect">
            <a:avLst/>
          </a:prstGeom>
          <a:noFill/>
          <a:ln w="9525">
            <a:noFill/>
            <a:miter lim="800000"/>
            <a:headEnd/>
            <a:tailEnd/>
          </a:ln>
        </p:spPr>
      </p:pic>
    </p:spTree>
  </p:cSld>
  <p:clrMapOvr>
    <a:masterClrMapping/>
  </p:clrMapOvr>
  <p:transition>
    <p:wedg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288" y="2349500"/>
            <a:ext cx="8229600" cy="1143000"/>
          </a:xfrm>
        </p:spPr>
        <p:txBody>
          <a:bodyPr>
            <a:normAutofit/>
          </a:bodyPr>
          <a:lstStyle/>
          <a:p>
            <a:r>
              <a:rPr lang="tr-TR" sz="4000" b="1" smtClean="0"/>
              <a:t>Çözümleyici dinleme, çocuğun sözlerinin papağan gibi tekrarlanması demek değildir. </a:t>
            </a:r>
            <a:br>
              <a:rPr lang="tr-TR" sz="4000" b="1" smtClean="0"/>
            </a:br>
            <a:r>
              <a:rPr lang="tr-TR" sz="4000" b="1" smtClean="0"/>
              <a:t>Çocuğunuzun duygularını anladığınızın belirtisidir. </a:t>
            </a:r>
            <a:br>
              <a:rPr lang="tr-TR" sz="4000" b="1" smtClean="0"/>
            </a:br>
            <a:r>
              <a:rPr lang="tr-TR" sz="4000" b="1" smtClean="0"/>
              <a:t>Çocuklar bazen öfkeye kapılarak:</a:t>
            </a:r>
            <a:br>
              <a:rPr lang="tr-TR" sz="4000" b="1" smtClean="0"/>
            </a:br>
            <a:endParaRPr lang="tr-TR" sz="4000" smtClean="0"/>
          </a:p>
        </p:txBody>
      </p:sp>
    </p:spTree>
  </p:cSld>
  <p:clrMapOvr>
    <a:masterClrMapping/>
  </p:clrMapOvr>
  <p:transition>
    <p:wipe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2 Dikdörtgen"/>
          <p:cNvSpPr>
            <a:spLocks noChangeArrowheads="1"/>
          </p:cNvSpPr>
          <p:nvPr/>
        </p:nvSpPr>
        <p:spPr bwMode="auto">
          <a:xfrm>
            <a:off x="395288" y="333375"/>
            <a:ext cx="8569325" cy="6497638"/>
          </a:xfrm>
          <a:prstGeom prst="rect">
            <a:avLst/>
          </a:prstGeom>
          <a:noFill/>
          <a:ln w="9525">
            <a:noFill/>
            <a:miter lim="800000"/>
            <a:headEnd/>
            <a:tailEnd/>
          </a:ln>
        </p:spPr>
        <p:txBody>
          <a:bodyPr>
            <a:spAutoFit/>
          </a:bodyPr>
          <a:lstStyle/>
          <a:p>
            <a:r>
              <a:rPr lang="tr-TR" sz="2800" b="1">
                <a:latin typeface="Calibri" pitchFamily="34" charset="0"/>
              </a:rPr>
              <a:t>Ondan nefret ediyorum!... diyerek doğrudan duygularını belli ederlerse de, çoğu zaman bunu beden dili, ses tonu ile de anlatabilirler. </a:t>
            </a:r>
            <a:br>
              <a:rPr lang="tr-TR" sz="2800" b="1">
                <a:latin typeface="Calibri" pitchFamily="34" charset="0"/>
              </a:rPr>
            </a:br>
            <a:r>
              <a:rPr lang="tr-TR" sz="2800" b="1">
                <a:latin typeface="Calibri" pitchFamily="34" charset="0"/>
              </a:rPr>
              <a:t>—Arkadaşım bana çirkinsin.’’ dedi.</a:t>
            </a:r>
            <a:br>
              <a:rPr lang="tr-TR" sz="2800" b="1">
                <a:latin typeface="Calibri" pitchFamily="34" charset="0"/>
              </a:rPr>
            </a:br>
            <a:r>
              <a:rPr lang="tr-TR" sz="2800" b="1">
                <a:latin typeface="Calibri" pitchFamily="34" charset="0"/>
              </a:rPr>
              <a:t>—Arkadaşının böyle söylemesi seni kırmış olmalı.</a:t>
            </a:r>
            <a:br>
              <a:rPr lang="tr-TR" sz="2800" b="1">
                <a:latin typeface="Calibri" pitchFamily="34" charset="0"/>
              </a:rPr>
            </a:br>
            <a:r>
              <a:rPr lang="tr-TR" sz="2800" b="1">
                <a:latin typeface="Calibri" pitchFamily="34" charset="0"/>
              </a:rPr>
              <a:t>—Evet, kırıldım. Ben çirkin değilim. </a:t>
            </a:r>
            <a:br>
              <a:rPr lang="tr-TR" sz="2800" b="1">
                <a:latin typeface="Calibri" pitchFamily="34" charset="0"/>
              </a:rPr>
            </a:br>
            <a:r>
              <a:rPr lang="tr-TR" sz="2800" b="1">
                <a:latin typeface="Calibri" pitchFamily="34" charset="0"/>
              </a:rPr>
              <a:t>‘’Çirkin’’ kelimesini söyleyen çocuğa:</a:t>
            </a:r>
            <a:br>
              <a:rPr lang="tr-TR" sz="2800" b="1">
                <a:latin typeface="Calibri" pitchFamily="34" charset="0"/>
              </a:rPr>
            </a:br>
            <a:r>
              <a:rPr lang="tr-TR" sz="2800" b="1">
                <a:latin typeface="Calibri" pitchFamily="34" charset="0"/>
              </a:rPr>
              <a:t>—Arkadaşın ona çirkin dediğin için sana kırılmış.</a:t>
            </a:r>
            <a:br>
              <a:rPr lang="tr-TR" sz="2800" b="1">
                <a:latin typeface="Calibri" pitchFamily="34" charset="0"/>
              </a:rPr>
            </a:br>
            <a:r>
              <a:rPr lang="tr-TR" sz="2800" b="1">
                <a:latin typeface="Calibri" pitchFamily="34" charset="0"/>
              </a:rPr>
              <a:t>—O da bana ‘’sen dört gözsün’’ dedi.</a:t>
            </a:r>
            <a:br>
              <a:rPr lang="tr-TR" sz="2800" b="1">
                <a:latin typeface="Calibri" pitchFamily="34" charset="0"/>
              </a:rPr>
            </a:br>
            <a:r>
              <a:rPr lang="tr-TR" sz="2800" b="1">
                <a:latin typeface="Calibri" pitchFamily="34" charset="0"/>
              </a:rPr>
              <a:t>—Seni anlıyorum, bu söz seni üzdüğü için, sen de onun üzülmesini istemiş olmalısın. </a:t>
            </a:r>
            <a:br>
              <a:rPr lang="tr-TR" sz="2800" b="1">
                <a:latin typeface="Calibri" pitchFamily="34" charset="0"/>
              </a:rPr>
            </a:br>
            <a:r>
              <a:rPr lang="tr-TR" sz="2800" b="1">
                <a:latin typeface="Calibri" pitchFamily="34" charset="0"/>
              </a:rPr>
              <a:t>—Evet.</a:t>
            </a:r>
            <a:br>
              <a:rPr lang="tr-TR" sz="2800" b="1">
                <a:latin typeface="Calibri" pitchFamily="34" charset="0"/>
              </a:rPr>
            </a:br>
            <a:r>
              <a:rPr lang="tr-TR" sz="2800" b="1">
                <a:latin typeface="Calibri" pitchFamily="34" charset="0"/>
              </a:rPr>
              <a:t>—Bundan sonra birbirimizi üzmemek için neler yapabileceğimiz konusunda kararlar alabiliriz.</a:t>
            </a:r>
            <a:br>
              <a:rPr lang="tr-TR" sz="2800" b="1">
                <a:latin typeface="Calibri" pitchFamily="34" charset="0"/>
              </a:rPr>
            </a:br>
            <a:endParaRPr lang="tr-TR" sz="2800">
              <a:latin typeface="Calibri" pitchFamily="34" charset="0"/>
            </a:endParaRPr>
          </a:p>
        </p:txBody>
      </p:sp>
    </p:spTree>
  </p:cSld>
  <p:clrMapOvr>
    <a:masterClrMapping/>
  </p:clrMapOvr>
  <p:transition>
    <p:pull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smtClean="0">
                <a:solidFill>
                  <a:srgbClr val="3722B4"/>
                </a:solidFill>
              </a:rPr>
              <a:t>ÇÖZÜMLEYİCİ DİNLEMEYİ İLK KEZ DUYAN ÇOCUĞUN TEPKİLERİ</a:t>
            </a:r>
            <a:r>
              <a:rPr lang="tr-TR" sz="4000" b="1" smtClean="0"/>
              <a:t/>
            </a:r>
            <a:br>
              <a:rPr lang="tr-TR" sz="4000" b="1" smtClean="0"/>
            </a:br>
            <a:endParaRPr lang="tr-TR" sz="4000" smtClean="0"/>
          </a:p>
        </p:txBody>
      </p:sp>
      <p:sp>
        <p:nvSpPr>
          <p:cNvPr id="33794" name="2 İçerik Yer Tutucusu"/>
          <p:cNvSpPr>
            <a:spLocks noGrp="1"/>
          </p:cNvSpPr>
          <p:nvPr>
            <p:ph idx="1"/>
          </p:nvPr>
        </p:nvSpPr>
        <p:spPr>
          <a:xfrm>
            <a:off x="539750" y="2060575"/>
            <a:ext cx="8229600" cy="4525963"/>
          </a:xfrm>
        </p:spPr>
        <p:txBody>
          <a:bodyPr/>
          <a:lstStyle/>
          <a:p>
            <a:r>
              <a:rPr lang="tr-TR" b="1" smtClean="0">
                <a:latin typeface="Arial Black" pitchFamily="34" charset="0"/>
              </a:rPr>
              <a:t>İlk deneyiminizde şaşkın bir reaksiyon alabilirsiniz. Çocuk sizin sözleriniz karşısında:</a:t>
            </a:r>
            <a:br>
              <a:rPr lang="tr-TR" b="1" smtClean="0">
                <a:latin typeface="Arial Black" pitchFamily="34" charset="0"/>
              </a:rPr>
            </a:br>
            <a:r>
              <a:rPr lang="tr-TR" b="1" smtClean="0">
                <a:latin typeface="Arial Black" pitchFamily="34" charset="0"/>
              </a:rPr>
              <a:t>—Evet, doğru.’’ Türünde bir yaklaşımda bulunup, yanınızdan uzaklaşabilir, ‘’öğretmenim gibi konuştun’’, diyebilir. </a:t>
            </a:r>
            <a:br>
              <a:rPr lang="tr-TR" b="1" smtClean="0">
                <a:latin typeface="Arial Black" pitchFamily="34" charset="0"/>
              </a:rPr>
            </a:br>
            <a:endParaRPr lang="tr-TR" smtClean="0">
              <a:latin typeface="Arial Black" pitchFamily="34" charset="0"/>
            </a:endParaRPr>
          </a:p>
        </p:txBody>
      </p:sp>
    </p:spTree>
  </p:cSld>
  <p:clrMapOvr>
    <a:masterClrMapping/>
  </p:clrMapOvr>
  <p:transition>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ChangeArrowheads="1"/>
          </p:cNvSpPr>
          <p:nvPr/>
        </p:nvSpPr>
        <p:spPr bwMode="auto">
          <a:xfrm>
            <a:off x="323850" y="260350"/>
            <a:ext cx="8820150" cy="6683375"/>
          </a:xfrm>
          <a:prstGeom prst="rect">
            <a:avLst/>
          </a:prstGeom>
          <a:noFill/>
          <a:ln w="9525">
            <a:noFill/>
            <a:miter lim="800000"/>
            <a:headEnd/>
            <a:tailEnd/>
          </a:ln>
          <a:effectLst/>
        </p:spPr>
        <p:txBody>
          <a:bodyPr>
            <a:spAutoFit/>
          </a:bodyPr>
          <a:lstStyle/>
          <a:p>
            <a:pPr>
              <a:spcBef>
                <a:spcPct val="20000"/>
              </a:spcBef>
              <a:buFont typeface="Arial" charset="0"/>
              <a:buChar char="•"/>
            </a:pPr>
            <a:r>
              <a:rPr lang="tr-TR" sz="3600" b="1"/>
              <a:t>—Bu konu ile ilgili benimle konuşmak ister misin? Türünden bir cümle ile devam edebilirsiniz. Ya da hiç ilgilenmeden, başka bir fırsatın doğmasını bekleyebilirsiniz. </a:t>
            </a:r>
            <a:br>
              <a:rPr lang="tr-TR" sz="3600" b="1"/>
            </a:br>
            <a:r>
              <a:rPr lang="tr-TR" sz="3600" b="1"/>
              <a:t>Önemli olan, çocuğun duygularını sizinle paylaşmasına zorlamamaktır. Israrcı olmak, güç kazanma yarışına dönüşebilir. Çocuğun sizin yardımınızı kabul etmesinde ya da reddetmesinde özgür olduğu unutulmamalıdır.</a:t>
            </a:r>
            <a:br>
              <a:rPr lang="tr-TR" sz="3600" b="1"/>
            </a:br>
            <a:endParaRPr lang="tr-TR" sz="36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ChangeArrowheads="1"/>
          </p:cNvSpPr>
          <p:nvPr/>
        </p:nvSpPr>
        <p:spPr bwMode="auto">
          <a:xfrm>
            <a:off x="250825" y="404813"/>
            <a:ext cx="8569325" cy="6134100"/>
          </a:xfrm>
          <a:prstGeom prst="rect">
            <a:avLst/>
          </a:prstGeom>
          <a:noFill/>
          <a:ln w="9525">
            <a:noFill/>
            <a:miter lim="800000"/>
            <a:headEnd/>
            <a:tailEnd/>
          </a:ln>
          <a:effectLst/>
        </p:spPr>
        <p:txBody>
          <a:bodyPr>
            <a:spAutoFit/>
          </a:bodyPr>
          <a:lstStyle/>
          <a:p>
            <a:pPr>
              <a:spcBef>
                <a:spcPct val="20000"/>
              </a:spcBef>
              <a:buFont typeface="Arial" charset="0"/>
              <a:buChar char="•"/>
            </a:pPr>
            <a:r>
              <a:rPr lang="tr-TR" sz="3200" b="1"/>
              <a:t>Çözümleyici dinlemeyi ‘’mükemmel şekilde yapmalıyım.’’ diye kendinizi zorlamak zorunda değilsiniz. </a:t>
            </a:r>
          </a:p>
          <a:p>
            <a:pPr>
              <a:spcBef>
                <a:spcPct val="20000"/>
              </a:spcBef>
              <a:buFont typeface="Arial" charset="0"/>
              <a:buChar char="•"/>
            </a:pPr>
            <a:r>
              <a:rPr lang="tr-TR" sz="3200" b="1"/>
              <a:t>İçtenlikle anlamaya yönelik girişimde bulunduysanız; ama onun duygularını yanlış değerlendirdiyseniz çocuk bunu size hemen hissettirecektir. </a:t>
            </a:r>
          </a:p>
          <a:p>
            <a:pPr>
              <a:spcBef>
                <a:spcPct val="20000"/>
              </a:spcBef>
              <a:buFont typeface="Arial" charset="0"/>
              <a:buChar char="•"/>
            </a:pPr>
            <a:r>
              <a:rPr lang="tr-TR" sz="3200" b="1"/>
              <a:t>Yeniden denemelisiniz. Çocuklar şimdiye kadar sizi bilinen yöntemlerle denemiş olduklarından, değişime ayak uydurmanız hem sizin, hem de çocuğunuz açısından zaman alacaktır.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b="1" dirty="0" smtClean="0"/>
              <a:t>‘’BEN KONUŞURKEN SÖZÜMÜ BÖLÜYOR’’</a:t>
            </a:r>
            <a:br>
              <a:rPr lang="tr-TR" b="1" dirty="0" smtClean="0"/>
            </a:br>
            <a:endParaRPr lang="tr-TR" dirty="0"/>
          </a:p>
        </p:txBody>
      </p:sp>
      <p:sp>
        <p:nvSpPr>
          <p:cNvPr id="34818" name="2 İçerik Yer Tutucusu"/>
          <p:cNvSpPr>
            <a:spLocks noGrp="1"/>
          </p:cNvSpPr>
          <p:nvPr>
            <p:ph idx="1"/>
          </p:nvPr>
        </p:nvSpPr>
        <p:spPr/>
        <p:txBody>
          <a:bodyPr/>
          <a:lstStyle/>
          <a:p>
            <a:r>
              <a:rPr lang="tr-TR" sz="2000" b="1" smtClean="0"/>
              <a:t>Eğer çocuğunuz sizinle iletişim kurmak istiyor, ‘’ben de buradayım, benimle de ilgilenin, ben de sizin konuşmanıza katılmak istiyorum’’ mesajları vermeye çalışıyor ise;</a:t>
            </a:r>
            <a:br>
              <a:rPr lang="tr-TR" sz="2000" b="1" smtClean="0"/>
            </a:br>
            <a:r>
              <a:rPr lang="tr-TR" sz="2000" b="1" smtClean="0"/>
              <a:t>—Baban ile konuşmamız bitince seni dinleyebilirim.</a:t>
            </a:r>
            <a:br>
              <a:rPr lang="tr-TR" sz="2000" b="1" smtClean="0"/>
            </a:br>
            <a:r>
              <a:rPr lang="tr-TR" sz="2000" b="1" smtClean="0"/>
              <a:t>—Annen ile konuşurken aynı anda seni dinlemem mümkün değil. Lütfen konuşmamızın bitmesini bekler misin?</a:t>
            </a:r>
            <a:br>
              <a:rPr lang="tr-TR" sz="2000" b="1" smtClean="0"/>
            </a:br>
            <a:r>
              <a:rPr lang="tr-TR" sz="2000" b="1" smtClean="0"/>
              <a:t>—Sanırım sen de duygu ve düşüncelerini bizimle paylaşmak istiyorsun.</a:t>
            </a:r>
            <a:br>
              <a:rPr lang="tr-TR" sz="2000" b="1" smtClean="0"/>
            </a:br>
            <a:r>
              <a:rPr lang="tr-TR" sz="2000" b="1" smtClean="0"/>
              <a:t>—Bu problemi seninle birkaç kez tartışmıştık. Sanırım sana yardım edemeyeceğim. Ama eminim ki sen bununla baş edebilirsin. ’’ gibi sözcükler kullanabiliriz.</a:t>
            </a:r>
            <a:br>
              <a:rPr lang="tr-TR" sz="2000" b="1" smtClean="0"/>
            </a:br>
            <a:r>
              <a:rPr lang="tr-TR" sz="2000" b="1" smtClean="0"/>
              <a:t>Çocuğunuz ısrarcı tavırlarını sürdürüyorsa ona cevap vermeyin. Başka bir şeyle meşgul olabilir, konuyu değiştirebilirisiniz. Bu her ne kadar çocuğun canını sıkacaksa da, sonuçta sizin ortak bir problemi çözme çabasında olduğunuzu zaman içinde öğrenecektir. </a:t>
            </a:r>
            <a:br>
              <a:rPr lang="tr-TR" sz="2000" b="1" smtClean="0"/>
            </a:br>
            <a:endParaRPr lang="tr-TR" sz="2000" smtClean="0"/>
          </a:p>
        </p:txBody>
      </p:sp>
    </p:spTree>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smtClean="0">
                <a:solidFill>
                  <a:srgbClr val="3722B4"/>
                </a:solidFill>
              </a:rPr>
              <a:t>ÇÖZÜMLEYİCİ DİNLEMEDE </a:t>
            </a:r>
            <a:br>
              <a:rPr lang="tr-TR" sz="4000" b="1" smtClean="0">
                <a:solidFill>
                  <a:srgbClr val="3722B4"/>
                </a:solidFill>
              </a:rPr>
            </a:br>
            <a:r>
              <a:rPr lang="tr-TR" sz="4000" b="1" smtClean="0">
                <a:solidFill>
                  <a:srgbClr val="3722B4"/>
                </a:solidFill>
              </a:rPr>
              <a:t>UYULACAK KURALLAR</a:t>
            </a:r>
            <a:br>
              <a:rPr lang="tr-TR" sz="4000" b="1" smtClean="0">
                <a:solidFill>
                  <a:srgbClr val="3722B4"/>
                </a:solidFill>
              </a:rPr>
            </a:br>
            <a:endParaRPr lang="tr-TR" sz="4000" smtClean="0">
              <a:solidFill>
                <a:srgbClr val="3722B4"/>
              </a:solidFill>
            </a:endParaRPr>
          </a:p>
        </p:txBody>
      </p:sp>
      <p:sp>
        <p:nvSpPr>
          <p:cNvPr id="3" name="2 İçerik Yer Tutucusu"/>
          <p:cNvSpPr>
            <a:spLocks noGrp="1"/>
          </p:cNvSpPr>
          <p:nvPr>
            <p:ph idx="1"/>
          </p:nvPr>
        </p:nvSpPr>
        <p:spPr/>
        <p:txBody>
          <a:bodyPr>
            <a:normAutofit/>
          </a:bodyPr>
          <a:lstStyle/>
          <a:p>
            <a:pPr>
              <a:lnSpc>
                <a:spcPct val="80000"/>
              </a:lnSpc>
            </a:pPr>
            <a:r>
              <a:rPr lang="tr-TR" b="1" smtClean="0"/>
              <a:t>1. İletişim dinleme ile başlar. Çocuğunuzun duygu ve düşüncelerini anladığınızı göstermeye çalışınız.</a:t>
            </a:r>
          </a:p>
          <a:p>
            <a:pPr>
              <a:lnSpc>
                <a:spcPct val="80000"/>
              </a:lnSpc>
            </a:pPr>
            <a:r>
              <a:rPr lang="tr-TR" b="1" smtClean="0"/>
              <a:t>2. Etkili dinleyebilmek için, çocuğunuzun göz hizasında durunuz. </a:t>
            </a:r>
          </a:p>
          <a:p>
            <a:pPr>
              <a:lnSpc>
                <a:spcPct val="80000"/>
              </a:lnSpc>
            </a:pPr>
            <a:r>
              <a:rPr lang="tr-TR" b="1" smtClean="0"/>
              <a:t>3. Eleştirmekten, tehditlerden, yargılamaktan, kıyaslamaktan, konferans vermekten, cezalandırmaktan ve alay etmekten kaçınınız. </a:t>
            </a:r>
          </a:p>
          <a:p>
            <a:pPr>
              <a:lnSpc>
                <a:spcPct val="80000"/>
              </a:lnSpc>
            </a:pPr>
            <a:r>
              <a:rPr lang="tr-TR" b="1" smtClean="0"/>
              <a:t>4. Çocuğunuza en iyi arkadaşınıza davrandığınız gibi davranmaya özen gösteriniz.</a:t>
            </a:r>
          </a:p>
          <a:p>
            <a:pPr>
              <a:lnSpc>
                <a:spcPct val="80000"/>
              </a:lnSpc>
            </a:pPr>
            <a:endParaRPr lang="tr-TR" smtClean="0"/>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mtClean="0">
                <a:solidFill>
                  <a:srgbClr val="3722B4"/>
                </a:solidFill>
              </a:rPr>
              <a:t>ÇÖZÜMLEYİCİ DİNLEMEDE </a:t>
            </a:r>
            <a:br>
              <a:rPr lang="tr-TR" smtClean="0">
                <a:solidFill>
                  <a:srgbClr val="3722B4"/>
                </a:solidFill>
              </a:rPr>
            </a:br>
            <a:r>
              <a:rPr lang="tr-TR" smtClean="0">
                <a:solidFill>
                  <a:srgbClr val="3722B4"/>
                </a:solidFill>
              </a:rPr>
              <a:t>UYULACAK KURALLAR</a:t>
            </a:r>
          </a:p>
        </p:txBody>
      </p:sp>
      <p:sp>
        <p:nvSpPr>
          <p:cNvPr id="3" name="2 İçerik Yer Tutucusu"/>
          <p:cNvSpPr>
            <a:spLocks noGrp="1"/>
          </p:cNvSpPr>
          <p:nvPr>
            <p:ph idx="1"/>
          </p:nvPr>
        </p:nvSpPr>
        <p:spPr/>
        <p:txBody>
          <a:bodyPr>
            <a:normAutofit/>
          </a:bodyPr>
          <a:lstStyle/>
          <a:p>
            <a:pPr>
              <a:lnSpc>
                <a:spcPct val="80000"/>
              </a:lnSpc>
            </a:pPr>
            <a:r>
              <a:rPr lang="tr-TR" sz="3600" b="1" smtClean="0"/>
              <a:t>5. Karşılıklı saygı, çocuğun duygularını kabullendiğinizin göstergesidir. </a:t>
            </a:r>
            <a:br>
              <a:rPr lang="tr-TR" sz="3600" b="1" smtClean="0"/>
            </a:br>
            <a:r>
              <a:rPr lang="tr-TR" sz="3600" b="1" smtClean="0"/>
              <a:t> </a:t>
            </a:r>
            <a:br>
              <a:rPr lang="tr-TR" sz="3600" b="1" smtClean="0"/>
            </a:br>
            <a:r>
              <a:rPr lang="tr-TR" sz="3600" b="1" smtClean="0"/>
              <a:t>6. Çözümleyici dinleme, çocuğun duygularını, düşüncelerin duyarak ve bunu anlatarak çocuğun kendisini daha iyi görmesini sağlayacak bir ayna ile eş değerdedir.</a:t>
            </a:r>
          </a:p>
          <a:p>
            <a:pPr>
              <a:lnSpc>
                <a:spcPct val="80000"/>
              </a:lnSpc>
            </a:pPr>
            <a:r>
              <a:rPr lang="tr-TR" sz="3600" b="1" smtClean="0"/>
              <a:t> </a:t>
            </a:r>
          </a:p>
          <a:p>
            <a:pPr>
              <a:lnSpc>
                <a:spcPct val="80000"/>
              </a:lnSpc>
            </a:pPr>
            <a:r>
              <a:rPr lang="tr-TR" sz="3600" b="1" smtClean="0"/>
              <a:t>7. Çocuğun duygu ve düşüncelerini belirtecek açık uçlu cevaplar vermeyi deneyiniz.</a:t>
            </a:r>
          </a:p>
        </p:txBody>
      </p:sp>
    </p:spTree>
  </p:cSld>
  <p:clrMapOvr>
    <a:masterClrMapping/>
  </p:clrMapOvr>
  <p:transition>
    <p:wipe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smtClean="0">
                <a:solidFill>
                  <a:srgbClr val="660066"/>
                </a:solidFill>
              </a:rPr>
              <a:t>Çocuğunuzun sizinle daha iyi iletişim kurabilmesi için sizin onu çok iyi dinlediğinize inanması gerekmektedir.</a:t>
            </a:r>
            <a:r>
              <a:rPr lang="tr-TR" sz="4000" b="1" smtClean="0">
                <a:solidFill>
                  <a:srgbClr val="660066"/>
                </a:solidFill>
              </a:rPr>
              <a:t> </a:t>
            </a:r>
            <a:br>
              <a:rPr lang="tr-TR" sz="4000" b="1" smtClean="0">
                <a:solidFill>
                  <a:srgbClr val="660066"/>
                </a:solidFill>
              </a:rPr>
            </a:br>
            <a:endParaRPr lang="tr-TR" sz="4000" smtClean="0">
              <a:solidFill>
                <a:srgbClr val="660066"/>
              </a:solidFill>
            </a:endParaRPr>
          </a:p>
        </p:txBody>
      </p:sp>
      <p:sp>
        <p:nvSpPr>
          <p:cNvPr id="3" name="2 İçerik Yer Tutucusu"/>
          <p:cNvSpPr>
            <a:spLocks noGrp="1"/>
          </p:cNvSpPr>
          <p:nvPr>
            <p:ph idx="1"/>
          </p:nvPr>
        </p:nvSpPr>
        <p:spPr/>
        <p:txBody>
          <a:bodyPr>
            <a:normAutofit/>
          </a:bodyPr>
          <a:lstStyle/>
          <a:p>
            <a:pPr>
              <a:lnSpc>
                <a:spcPct val="90000"/>
              </a:lnSpc>
            </a:pPr>
            <a:r>
              <a:rPr lang="tr-TR" sz="3600" b="1" smtClean="0"/>
              <a:t>Birbirimizi dinleme alışkanlığımız yeterli midir?</a:t>
            </a:r>
          </a:p>
          <a:p>
            <a:pPr>
              <a:lnSpc>
                <a:spcPct val="90000"/>
              </a:lnSpc>
            </a:pPr>
            <a:r>
              <a:rPr lang="tr-TR" sz="3600" b="1" smtClean="0"/>
              <a:t>Konuşurken başkalarının sözünü bölüyor muyuz?</a:t>
            </a:r>
          </a:p>
          <a:p>
            <a:pPr>
              <a:lnSpc>
                <a:spcPct val="90000"/>
              </a:lnSpc>
            </a:pPr>
            <a:r>
              <a:rPr lang="tr-TR" sz="3600" b="1" smtClean="0"/>
              <a:t>Başkalarını dinler gibi görünüyken kendimiz ne söyleyeceğimizi mi düşünüyoruz?</a:t>
            </a:r>
            <a:br>
              <a:rPr lang="tr-TR" sz="3600" b="1" smtClean="0"/>
            </a:br>
            <a:endParaRPr lang="tr-TR" sz="3600" smtClean="0"/>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ChangeArrowheads="1"/>
          </p:cNvSpPr>
          <p:nvPr/>
        </p:nvSpPr>
        <p:spPr bwMode="auto">
          <a:xfrm>
            <a:off x="323850" y="260350"/>
            <a:ext cx="8640763" cy="5940425"/>
          </a:xfrm>
          <a:prstGeom prst="rect">
            <a:avLst/>
          </a:prstGeom>
          <a:noFill/>
          <a:ln w="9525">
            <a:noFill/>
            <a:miter lim="800000"/>
            <a:headEnd/>
            <a:tailEnd/>
          </a:ln>
          <a:effectLst/>
        </p:spPr>
        <p:txBody>
          <a:bodyPr>
            <a:spAutoFit/>
          </a:bodyPr>
          <a:lstStyle/>
          <a:p>
            <a:r>
              <a:rPr lang="tr-TR" sz="3200" b="1"/>
              <a:t>8. Çocuğunuzun duygu ve düşüncelerini görmezlikten gelen, tıkayıcı yanıtlardan sakınınız. Bu çocuğu işitmediğinizi ve anlamadığını belirteceğinden, sürekli aynı sözcüğü, siz duyuncaya kadar tekrarlama isteği duyacaktır.</a:t>
            </a:r>
          </a:p>
          <a:p>
            <a:r>
              <a:rPr lang="tr-TR" sz="3200" b="1"/>
              <a:t> 9. Çocukların öğrenmesine izin vererek, kendi çözümlerini, yine kendilerinin bulacakları fırsatlar tanıyınız. Kendi düşüncelerinizi kabullenmesi için onu şartlandırıcı cümleler kurmaktan sakınınız.</a:t>
            </a:r>
            <a:br>
              <a:rPr lang="tr-TR" sz="3200" b="1"/>
            </a:br>
            <a:endParaRPr lang="tr-TR" sz="3200" b="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4 Dikdörtgen"/>
          <p:cNvSpPr>
            <a:spLocks noChangeArrowheads="1"/>
          </p:cNvSpPr>
          <p:nvPr/>
        </p:nvSpPr>
        <p:spPr bwMode="auto">
          <a:xfrm>
            <a:off x="395288" y="1412875"/>
            <a:ext cx="4572000" cy="4486275"/>
          </a:xfrm>
          <a:prstGeom prst="rect">
            <a:avLst/>
          </a:prstGeom>
          <a:noFill/>
          <a:ln w="9525">
            <a:noFill/>
            <a:miter lim="800000"/>
            <a:headEnd/>
            <a:tailEnd/>
          </a:ln>
        </p:spPr>
        <p:txBody>
          <a:bodyPr>
            <a:spAutoFit/>
          </a:bodyPr>
          <a:lstStyle/>
          <a:p>
            <a:r>
              <a:rPr lang="tr-TR" sz="3600" b="1">
                <a:latin typeface="Calibri" pitchFamily="34" charset="0"/>
              </a:rPr>
              <a:t>Çözümleyici dinleme alışkanlığa dönüştüğünde, ikinci adım için hazırsınız demektir. İkinci adım, alternatifleri keşfetmektir. </a:t>
            </a:r>
            <a:br>
              <a:rPr lang="tr-TR" sz="3600" b="1">
                <a:latin typeface="Calibri" pitchFamily="34" charset="0"/>
              </a:rPr>
            </a:br>
            <a:endParaRPr lang="tr-TR" sz="3600">
              <a:latin typeface="Calibri" pitchFamily="34" charset="0"/>
            </a:endParaRPr>
          </a:p>
        </p:txBody>
      </p:sp>
      <p:pic>
        <p:nvPicPr>
          <p:cNvPr id="37890" name="Picture 2" descr="http://video.eba.gov.tr/0d9/b81/205/34e/d53/044/5c9/9d2/021/37c/159/b99/4ba/89e/025/0d9b8120534ed530445c99d202137c159b994ba89e025.jpeg"/>
          <p:cNvPicPr>
            <a:picLocks noChangeAspect="1" noChangeArrowheads="1"/>
          </p:cNvPicPr>
          <p:nvPr/>
        </p:nvPicPr>
        <p:blipFill>
          <a:blip r:embed="rId2"/>
          <a:srcRect/>
          <a:stretch>
            <a:fillRect/>
          </a:stretch>
        </p:blipFill>
        <p:spPr bwMode="auto">
          <a:xfrm>
            <a:off x="4787900" y="1052513"/>
            <a:ext cx="4140200" cy="471487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ChangeArrowheads="1"/>
          </p:cNvSpPr>
          <p:nvPr/>
        </p:nvSpPr>
        <p:spPr bwMode="auto">
          <a:xfrm>
            <a:off x="1042988" y="1052513"/>
            <a:ext cx="7632700" cy="5584825"/>
          </a:xfrm>
          <a:prstGeom prst="rect">
            <a:avLst/>
          </a:prstGeom>
          <a:noFill/>
          <a:ln w="9525">
            <a:noFill/>
            <a:miter lim="800000"/>
            <a:headEnd/>
            <a:tailEnd/>
          </a:ln>
          <a:effectLst/>
        </p:spPr>
        <p:txBody>
          <a:bodyPr>
            <a:spAutoFit/>
          </a:bodyPr>
          <a:lstStyle/>
          <a:p>
            <a:r>
              <a:rPr lang="tr-TR" sz="3600" b="1"/>
              <a:t>Çocuklar genellikle sempatik bir yetişkinin desteği ile problemlerini kendileri çözebilirler. </a:t>
            </a:r>
          </a:p>
          <a:p>
            <a:r>
              <a:rPr lang="tr-TR" sz="3600" b="1"/>
              <a:t>Çocuklara davranışlarının avantaj ve dezavantajlarını öğrenme fırsatı verirsek, karşılaştıkları problemlerle daha kolay başa çıkabileceklerdir. </a:t>
            </a:r>
            <a:br>
              <a:rPr lang="tr-TR" sz="3600" b="1"/>
            </a:br>
            <a:endParaRPr lang="tr-TR" sz="3600" b="1"/>
          </a:p>
        </p:txBody>
      </p:sp>
      <p:pic>
        <p:nvPicPr>
          <p:cNvPr id="54277" name="Picture 2" descr="http://video.eba.gov.tr/0d9/b81/205/34e/d53/044/5c9/9d2/021/37c/159/b99/4ba/89e/025/0d9b8120534ed530445c99d202137c159b994ba89e025.jpeg"/>
          <p:cNvPicPr>
            <a:picLocks noChangeAspect="1" noChangeArrowheads="1"/>
          </p:cNvPicPr>
          <p:nvPr/>
        </p:nvPicPr>
        <p:blipFill>
          <a:blip r:embed="rId2"/>
          <a:srcRect/>
          <a:stretch>
            <a:fillRect/>
          </a:stretch>
        </p:blipFill>
        <p:spPr bwMode="auto">
          <a:xfrm>
            <a:off x="7686675" y="5157788"/>
            <a:ext cx="1200150" cy="136683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1 Dikdörtgen"/>
          <p:cNvSpPr>
            <a:spLocks noChangeArrowheads="1"/>
          </p:cNvSpPr>
          <p:nvPr/>
        </p:nvSpPr>
        <p:spPr bwMode="auto">
          <a:xfrm>
            <a:off x="1403350" y="908050"/>
            <a:ext cx="6553200" cy="3997325"/>
          </a:xfrm>
          <a:prstGeom prst="rect">
            <a:avLst/>
          </a:prstGeom>
          <a:noFill/>
          <a:ln w="9525">
            <a:noFill/>
            <a:miter lim="800000"/>
            <a:headEnd/>
            <a:tailEnd/>
          </a:ln>
        </p:spPr>
        <p:txBody>
          <a:bodyPr>
            <a:spAutoFit/>
          </a:bodyPr>
          <a:lstStyle/>
          <a:p>
            <a:r>
              <a:rPr lang="tr-TR" sz="3600" b="1">
                <a:solidFill>
                  <a:schemeClr val="hlink"/>
                </a:solidFill>
                <a:latin typeface="Calibri" pitchFamily="34" charset="0"/>
              </a:rPr>
              <a:t>Kaynakça:</a:t>
            </a:r>
            <a:r>
              <a:rPr lang="tr-TR" sz="3600" b="1">
                <a:latin typeface="Calibri" pitchFamily="34" charset="0"/>
              </a:rPr>
              <a:t> </a:t>
            </a:r>
          </a:p>
          <a:p>
            <a:endParaRPr lang="tr-TR" sz="3600" b="1">
              <a:latin typeface="Calibri" pitchFamily="34" charset="0"/>
            </a:endParaRPr>
          </a:p>
          <a:p>
            <a:r>
              <a:rPr lang="tr-TR" sz="3600" b="1">
                <a:latin typeface="Calibri" pitchFamily="34" charset="0"/>
              </a:rPr>
              <a:t>*Gelişim ansiklopedisi fasikülleri </a:t>
            </a:r>
            <a:r>
              <a:rPr lang="tr-TR" sz="2800" b="1">
                <a:latin typeface="Calibri" pitchFamily="34" charset="0"/>
              </a:rPr>
              <a:t>1996</a:t>
            </a:r>
            <a:br>
              <a:rPr lang="tr-TR" sz="2800" b="1">
                <a:latin typeface="Calibri" pitchFamily="34" charset="0"/>
              </a:rPr>
            </a:br>
            <a:endParaRPr lang="tr-TR" sz="2800" b="1">
              <a:latin typeface="Calibri" pitchFamily="34" charset="0"/>
            </a:endParaRPr>
          </a:p>
          <a:p>
            <a:r>
              <a:rPr lang="tr-TR" sz="3600" b="1">
                <a:latin typeface="Calibri" pitchFamily="34" charset="0"/>
                <a:cs typeface="Calibri" pitchFamily="34" charset="0"/>
              </a:rPr>
              <a:t> </a:t>
            </a:r>
            <a:r>
              <a:rPr lang="en-US" sz="3600" b="1">
                <a:latin typeface="Calibri" pitchFamily="34" charset="0"/>
                <a:cs typeface="Calibri" pitchFamily="34" charset="0"/>
              </a:rPr>
              <a:t>©</a:t>
            </a:r>
            <a:r>
              <a:rPr lang="tr-TR" sz="3600" b="1">
                <a:latin typeface="Calibri" pitchFamily="34" charset="0"/>
                <a:cs typeface="Calibri" pitchFamily="34" charset="0"/>
              </a:rPr>
              <a:t> </a:t>
            </a:r>
            <a:r>
              <a:rPr lang="tr-TR" sz="3600" b="1">
                <a:latin typeface="Calibri" pitchFamily="34" charset="0"/>
              </a:rPr>
              <a:t>Emel ÖZDEMİR</a:t>
            </a:r>
            <a:endParaRPr lang="tr-TR" sz="3600" b="1"/>
          </a:p>
          <a:p>
            <a:r>
              <a:rPr lang="tr-TR" sz="2800" b="1"/>
              <a:t>Eğitimci Yazar -</a:t>
            </a:r>
            <a:r>
              <a:rPr lang="tr-TR" sz="2800" b="1">
                <a:latin typeface="Calibri" pitchFamily="34" charset="0"/>
              </a:rPr>
              <a:t> </a:t>
            </a:r>
            <a:r>
              <a:rPr lang="tr-TR" sz="2800" b="1"/>
              <a:t>09.09.2008</a:t>
            </a:r>
            <a:br>
              <a:rPr lang="tr-TR" sz="2800" b="1"/>
            </a:br>
            <a:endParaRPr lang="tr-TR" sz="2800" b="1"/>
          </a:p>
        </p:txBody>
      </p:sp>
    </p:spTree>
  </p:cSld>
  <p:clrMapOvr>
    <a:masterClrMapping/>
  </p:clrMapOvr>
  <p:transition>
    <p:wedg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Grp="1"/>
          </p:cNvSpPr>
          <p:nvPr>
            <p:ph type="ctrTitle"/>
          </p:nvPr>
        </p:nvSpPr>
        <p:spPr/>
        <p:txBody>
          <a:bodyPr/>
          <a:lstStyle/>
          <a:p>
            <a:r>
              <a:rPr lang="tr-TR" smtClean="0">
                <a:solidFill>
                  <a:schemeClr val="hlink"/>
                </a:solidFill>
              </a:rPr>
              <a:t>Bizi izlediğiniz için</a:t>
            </a:r>
            <a:r>
              <a:rPr lang="tr-TR" smtClean="0"/>
              <a:t> </a:t>
            </a:r>
          </a:p>
        </p:txBody>
      </p:sp>
      <p:sp>
        <p:nvSpPr>
          <p:cNvPr id="39941" name="Rectangle 5"/>
          <p:cNvSpPr>
            <a:spLocks noGrp="1"/>
          </p:cNvSpPr>
          <p:nvPr>
            <p:ph type="subTitle" idx="1"/>
          </p:nvPr>
        </p:nvSpPr>
        <p:spPr/>
        <p:txBody>
          <a:bodyPr/>
          <a:lstStyle/>
          <a:p>
            <a:r>
              <a:rPr lang="tr-TR" sz="4400" smtClean="0">
                <a:solidFill>
                  <a:schemeClr val="tx1"/>
                </a:solidFill>
                <a:latin typeface="Bodoni MT Black" pitchFamily="18" charset="0"/>
              </a:rPr>
              <a:t>Teşekkürler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smtClean="0">
                <a:solidFill>
                  <a:srgbClr val="660066"/>
                </a:solidFill>
              </a:rPr>
              <a:t>Çocuğunuzla konuşurken;</a:t>
            </a:r>
            <a:endParaRPr lang="tr-TR" smtClean="0">
              <a:solidFill>
                <a:srgbClr val="660066"/>
              </a:solidFill>
            </a:endParaRPr>
          </a:p>
        </p:txBody>
      </p:sp>
      <p:sp>
        <p:nvSpPr>
          <p:cNvPr id="3" name="2 İçerik Yer Tutucusu"/>
          <p:cNvSpPr>
            <a:spLocks noGrp="1"/>
          </p:cNvSpPr>
          <p:nvPr>
            <p:ph idx="1"/>
          </p:nvPr>
        </p:nvSpPr>
        <p:spPr/>
        <p:txBody>
          <a:bodyPr>
            <a:normAutofit/>
          </a:bodyPr>
          <a:lstStyle/>
          <a:p>
            <a:pPr>
              <a:lnSpc>
                <a:spcPct val="80000"/>
              </a:lnSpc>
            </a:pPr>
            <a:r>
              <a:rPr lang="tr-TR" sz="3600" b="1" smtClean="0"/>
              <a:t>Eleştirme,</a:t>
            </a:r>
          </a:p>
          <a:p>
            <a:pPr>
              <a:lnSpc>
                <a:spcPct val="80000"/>
              </a:lnSpc>
            </a:pPr>
            <a:r>
              <a:rPr lang="tr-TR" sz="3600" b="1" smtClean="0"/>
              <a:t>Kandırma, </a:t>
            </a:r>
          </a:p>
          <a:p>
            <a:pPr>
              <a:lnSpc>
                <a:spcPct val="80000"/>
              </a:lnSpc>
            </a:pPr>
            <a:r>
              <a:rPr lang="tr-TR" sz="3600" b="1" smtClean="0"/>
              <a:t>Kınama, </a:t>
            </a:r>
          </a:p>
          <a:p>
            <a:pPr>
              <a:lnSpc>
                <a:spcPct val="80000"/>
              </a:lnSpc>
            </a:pPr>
            <a:r>
              <a:rPr lang="tr-TR" sz="3600" b="1" smtClean="0"/>
              <a:t>Konferans çekme, </a:t>
            </a:r>
          </a:p>
          <a:p>
            <a:pPr>
              <a:lnSpc>
                <a:spcPct val="80000"/>
              </a:lnSpc>
            </a:pPr>
            <a:r>
              <a:rPr lang="tr-TR" sz="3600" b="1" smtClean="0"/>
              <a:t>Sorgulama, </a:t>
            </a:r>
          </a:p>
          <a:p>
            <a:pPr>
              <a:lnSpc>
                <a:spcPct val="80000"/>
              </a:lnSpc>
            </a:pPr>
            <a:r>
              <a:rPr lang="tr-TR" sz="3600" b="1" smtClean="0"/>
              <a:t>Öğüt verme, </a:t>
            </a:r>
          </a:p>
          <a:p>
            <a:pPr>
              <a:lnSpc>
                <a:spcPct val="80000"/>
              </a:lnSpc>
            </a:pPr>
            <a:r>
              <a:rPr lang="tr-TR" sz="3600" b="1" smtClean="0"/>
              <a:t>Alay etme, </a:t>
            </a:r>
          </a:p>
          <a:p>
            <a:pPr>
              <a:lnSpc>
                <a:spcPct val="80000"/>
              </a:lnSpc>
            </a:pPr>
            <a:r>
              <a:rPr lang="tr-TR" sz="3600" b="1" smtClean="0"/>
              <a:t>Suçlama içerebilir.</a:t>
            </a:r>
            <a:r>
              <a:rPr lang="tr-TR" sz="3000" b="1" smtClean="0"/>
              <a:t> </a:t>
            </a:r>
          </a:p>
        </p:txBody>
      </p:sp>
      <p:pic>
        <p:nvPicPr>
          <p:cNvPr id="15364" name="4 Resim" descr="dahazeki17.jpg"/>
          <p:cNvPicPr>
            <a:picLocks noChangeAspect="1"/>
          </p:cNvPicPr>
          <p:nvPr/>
        </p:nvPicPr>
        <p:blipFill>
          <a:blip r:embed="rId2"/>
          <a:srcRect/>
          <a:stretch>
            <a:fillRect/>
          </a:stretch>
        </p:blipFill>
        <p:spPr bwMode="auto">
          <a:xfrm>
            <a:off x="4787900" y="2046288"/>
            <a:ext cx="4176713" cy="300355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Rectangle 5"/>
          <p:cNvSpPr>
            <a:spLocks noGrp="1"/>
          </p:cNvSpPr>
          <p:nvPr>
            <p:ph type="title"/>
          </p:nvPr>
        </p:nvSpPr>
        <p:spPr/>
        <p:txBody>
          <a:bodyPr/>
          <a:lstStyle/>
          <a:p>
            <a:r>
              <a:rPr lang="tr-TR" b="1" smtClean="0">
                <a:solidFill>
                  <a:srgbClr val="660066"/>
                </a:solidFill>
              </a:rPr>
              <a:t>Bir yetişkin olarak;</a:t>
            </a:r>
          </a:p>
        </p:txBody>
      </p:sp>
      <p:sp>
        <p:nvSpPr>
          <p:cNvPr id="43014" name="Rectangle 6"/>
          <p:cNvSpPr>
            <a:spLocks noGrp="1"/>
          </p:cNvSpPr>
          <p:nvPr>
            <p:ph type="body" idx="1"/>
          </p:nvPr>
        </p:nvSpPr>
        <p:spPr/>
        <p:txBody>
          <a:bodyPr/>
          <a:lstStyle/>
          <a:p>
            <a:pPr>
              <a:lnSpc>
                <a:spcPct val="80000"/>
              </a:lnSpc>
            </a:pPr>
            <a:r>
              <a:rPr lang="tr-TR" b="1" smtClean="0"/>
              <a:t>Çevrenizdeki kişilere duygularınızı anlattığınızda size öğüt vermesinden/akıl vermesinden, yanlış yapmış olduğunuzu yüzünüze vurmasından hoşlanır mısınız?</a:t>
            </a:r>
          </a:p>
          <a:p>
            <a:pPr>
              <a:lnSpc>
                <a:spcPct val="80000"/>
              </a:lnSpc>
              <a:buFont typeface="Arial" charset="0"/>
              <a:buNone/>
            </a:pPr>
            <a:r>
              <a:rPr lang="tr-TR" b="1" smtClean="0"/>
              <a:t> </a:t>
            </a:r>
          </a:p>
          <a:p>
            <a:pPr>
              <a:lnSpc>
                <a:spcPct val="80000"/>
              </a:lnSpc>
            </a:pPr>
            <a:r>
              <a:rPr lang="tr-TR" b="1" smtClean="0"/>
              <a:t>İletişim kurmaya çalıştığınız kişi sizi rahatlatmak yerine, sizin daha mı çok öfkelenmenize yol açar? </a:t>
            </a:r>
            <a:br>
              <a:rPr lang="tr-TR" b="1" smtClean="0"/>
            </a:br>
            <a:endParaRPr lang="tr-TR" smtClean="0"/>
          </a:p>
          <a:p>
            <a:endParaRPr lang="tr-TR"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3 Dikdörtgen"/>
          <p:cNvSpPr>
            <a:spLocks noChangeArrowheads="1"/>
          </p:cNvSpPr>
          <p:nvPr/>
        </p:nvSpPr>
        <p:spPr bwMode="auto">
          <a:xfrm>
            <a:off x="539750" y="333375"/>
            <a:ext cx="8353425" cy="6427788"/>
          </a:xfrm>
          <a:prstGeom prst="rect">
            <a:avLst/>
          </a:prstGeom>
          <a:noFill/>
          <a:ln w="9525">
            <a:noFill/>
            <a:miter lim="800000"/>
            <a:headEnd/>
            <a:tailEnd/>
          </a:ln>
        </p:spPr>
        <p:txBody>
          <a:bodyPr>
            <a:spAutoFit/>
          </a:bodyPr>
          <a:lstStyle/>
          <a:p>
            <a:r>
              <a:rPr lang="tr-TR" sz="3200" b="1">
                <a:latin typeface="Arial Black" pitchFamily="34" charset="0"/>
              </a:rPr>
              <a:t>Bir şeylerden tedirgin olduğunuzu düşünün. Bazen yalnız kalmak isteyebilirsiniz. </a:t>
            </a:r>
          </a:p>
          <a:p>
            <a:endParaRPr lang="tr-TR" sz="3200" b="1">
              <a:latin typeface="Arial Black" pitchFamily="34" charset="0"/>
            </a:endParaRPr>
          </a:p>
          <a:p>
            <a:r>
              <a:rPr lang="tr-TR" sz="3200" b="1">
                <a:latin typeface="Arial Black" pitchFamily="34" charset="0"/>
              </a:rPr>
              <a:t>Bazen de dertleşmek isteği duyarsınız Arkadaşınızın sizi dinleyip, derdinize ortak olmasını, sizi anlamasını ve dertleşmeyi istemez misiniz? </a:t>
            </a:r>
          </a:p>
          <a:p>
            <a:endParaRPr lang="tr-TR" sz="3200" b="1">
              <a:latin typeface="Arial Black" pitchFamily="34" charset="0"/>
            </a:endParaRPr>
          </a:p>
          <a:p>
            <a:r>
              <a:rPr lang="tr-TR" sz="3200" b="1">
                <a:latin typeface="Arial Black" pitchFamily="34" charset="0"/>
              </a:rPr>
              <a:t>Çocukların da aynı anlayışı beklediklerini hiç düşündünüz mü?</a:t>
            </a:r>
            <a:br>
              <a:rPr lang="tr-TR" sz="3200" b="1">
                <a:latin typeface="Arial Black" pitchFamily="34" charset="0"/>
              </a:rPr>
            </a:br>
            <a:endParaRPr lang="tr-TR" sz="3200">
              <a:latin typeface="Arial Black" pitchFamily="34" charset="0"/>
            </a:endParaRP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0" name="2 Resim" descr="1rRrQ54g.jpg"/>
          <p:cNvPicPr>
            <a:picLocks noChangeAspect="1"/>
          </p:cNvPicPr>
          <p:nvPr/>
        </p:nvPicPr>
        <p:blipFill>
          <a:blip r:embed="rId2"/>
          <a:srcRect/>
          <a:stretch>
            <a:fillRect/>
          </a:stretch>
        </p:blipFill>
        <p:spPr bwMode="auto">
          <a:xfrm>
            <a:off x="5076825" y="3806825"/>
            <a:ext cx="4067175" cy="3051175"/>
          </a:xfrm>
          <a:prstGeom prst="rect">
            <a:avLst/>
          </a:prstGeom>
          <a:noFill/>
          <a:ln w="9525">
            <a:noFill/>
            <a:miter lim="800000"/>
            <a:headEnd/>
            <a:tailEnd/>
          </a:ln>
        </p:spPr>
      </p:pic>
      <p:sp>
        <p:nvSpPr>
          <p:cNvPr id="17412" name="Rectangle 4"/>
          <p:cNvSpPr>
            <a:spLocks noGrp="1"/>
          </p:cNvSpPr>
          <p:nvPr>
            <p:ph type="title" idx="4294967295"/>
          </p:nvPr>
        </p:nvSpPr>
        <p:spPr/>
        <p:txBody>
          <a:bodyPr/>
          <a:lstStyle/>
          <a:p>
            <a:r>
              <a:rPr lang="tr-TR" sz="4000" b="1" smtClean="0">
                <a:solidFill>
                  <a:srgbClr val="660066"/>
                </a:solidFill>
              </a:rPr>
              <a:t>Genellikle bize duygularımızı bastırmamız gerektiği öğretilmiştir.</a:t>
            </a:r>
          </a:p>
        </p:txBody>
      </p:sp>
      <p:sp>
        <p:nvSpPr>
          <p:cNvPr id="17413" name="Rectangle 5"/>
          <p:cNvSpPr>
            <a:spLocks noGrp="1"/>
          </p:cNvSpPr>
          <p:nvPr>
            <p:ph type="body" idx="4294967295"/>
          </p:nvPr>
        </p:nvSpPr>
        <p:spPr>
          <a:xfrm>
            <a:off x="179388" y="1600200"/>
            <a:ext cx="8507412" cy="4525963"/>
          </a:xfrm>
        </p:spPr>
        <p:txBody>
          <a:bodyPr/>
          <a:lstStyle/>
          <a:p>
            <a:pPr>
              <a:lnSpc>
                <a:spcPct val="90000"/>
              </a:lnSpc>
              <a:spcBef>
                <a:spcPct val="0"/>
              </a:spcBef>
              <a:buFontTx/>
              <a:buNone/>
            </a:pPr>
            <a:r>
              <a:rPr lang="tr-TR" sz="3600" b="1" smtClean="0"/>
              <a:t>Oysa çocuklar, duygularını farklı yollarla açığa vururlar. </a:t>
            </a:r>
          </a:p>
          <a:p>
            <a:pPr>
              <a:lnSpc>
                <a:spcPct val="90000"/>
              </a:lnSpc>
              <a:spcBef>
                <a:spcPct val="0"/>
              </a:spcBef>
              <a:buFontTx/>
              <a:buNone/>
            </a:pPr>
            <a:r>
              <a:rPr lang="tr-TR" sz="3600" b="1" smtClean="0"/>
              <a:t>İşte böyle durumlarda </a:t>
            </a:r>
          </a:p>
          <a:p>
            <a:pPr>
              <a:lnSpc>
                <a:spcPct val="90000"/>
              </a:lnSpc>
              <a:spcBef>
                <a:spcPct val="0"/>
              </a:spcBef>
              <a:buFontTx/>
              <a:buNone/>
            </a:pPr>
            <a:r>
              <a:rPr lang="tr-TR" sz="3600" b="1" smtClean="0"/>
              <a:t>çocuklarımıza nasıl </a:t>
            </a:r>
          </a:p>
          <a:p>
            <a:pPr>
              <a:lnSpc>
                <a:spcPct val="90000"/>
              </a:lnSpc>
              <a:spcBef>
                <a:spcPct val="0"/>
              </a:spcBef>
              <a:buFontTx/>
              <a:buNone/>
            </a:pPr>
            <a:r>
              <a:rPr lang="tr-TR" sz="3600" b="1" smtClean="0"/>
              <a:t>davranacağımızı bilemez, </a:t>
            </a:r>
          </a:p>
          <a:p>
            <a:pPr>
              <a:lnSpc>
                <a:spcPct val="90000"/>
              </a:lnSpc>
              <a:spcBef>
                <a:spcPct val="0"/>
              </a:spcBef>
              <a:buFontTx/>
              <a:buNone/>
            </a:pPr>
            <a:r>
              <a:rPr lang="tr-TR" sz="3600" b="1" smtClean="0"/>
              <a:t>aldığımız tepkiler </a:t>
            </a:r>
            <a:r>
              <a:rPr lang="tr-TR" sz="3600" b="1" smtClean="0">
                <a:solidFill>
                  <a:srgbClr val="FF0000"/>
                </a:solidFill>
              </a:rPr>
              <a:t>KARŞISINDA</a:t>
            </a:r>
            <a:r>
              <a:rPr lang="tr-TR" sz="3600" b="1" smtClean="0"/>
              <a:t> </a:t>
            </a:r>
          </a:p>
          <a:p>
            <a:pPr>
              <a:lnSpc>
                <a:spcPct val="90000"/>
              </a:lnSpc>
              <a:spcBef>
                <a:spcPct val="0"/>
              </a:spcBef>
              <a:buFontTx/>
              <a:buNone/>
            </a:pPr>
            <a:r>
              <a:rPr lang="tr-TR" sz="3600" b="1" smtClean="0"/>
              <a:t>şaşırır farklı durumlara,</a:t>
            </a:r>
          </a:p>
          <a:p>
            <a:pPr>
              <a:lnSpc>
                <a:spcPct val="90000"/>
              </a:lnSpc>
              <a:spcBef>
                <a:spcPct val="0"/>
              </a:spcBef>
              <a:buFontTx/>
              <a:buNone/>
            </a:pPr>
            <a:r>
              <a:rPr lang="tr-TR" sz="3600" b="1" smtClean="0"/>
              <a:t> farklı çözümler </a:t>
            </a:r>
          </a:p>
          <a:p>
            <a:pPr>
              <a:lnSpc>
                <a:spcPct val="90000"/>
              </a:lnSpc>
              <a:spcBef>
                <a:spcPct val="0"/>
              </a:spcBef>
              <a:buFontTx/>
              <a:buNone/>
            </a:pPr>
            <a:r>
              <a:rPr lang="tr-TR" sz="3600" b="1" smtClean="0"/>
              <a:t>bulmaya çalışırız.</a:t>
            </a:r>
            <a:br>
              <a:rPr lang="tr-TR" sz="3600" b="1" smtClean="0"/>
            </a:br>
            <a:endParaRPr lang="tr-TR" sz="3600" smtClean="0"/>
          </a:p>
          <a:p>
            <a:pPr>
              <a:lnSpc>
                <a:spcPct val="90000"/>
              </a:lnSpc>
            </a:pPr>
            <a:endParaRPr lang="tr-TR" sz="3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1741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1 Başlık"/>
          <p:cNvSpPr>
            <a:spLocks noGrp="1"/>
          </p:cNvSpPr>
          <p:nvPr>
            <p:ph type="title"/>
          </p:nvPr>
        </p:nvSpPr>
        <p:spPr>
          <a:xfrm>
            <a:off x="3657600" y="2349500"/>
            <a:ext cx="5486400" cy="566738"/>
          </a:xfrm>
        </p:spPr>
        <p:txBody>
          <a:bodyPr>
            <a:normAutofit/>
          </a:bodyPr>
          <a:lstStyle/>
          <a:p>
            <a:r>
              <a:rPr lang="tr-TR" sz="4400" smtClean="0">
                <a:solidFill>
                  <a:srgbClr val="660066"/>
                </a:solidFill>
              </a:rPr>
              <a:t>ACABA SİZ HANGİSİSİNİZ?</a:t>
            </a:r>
            <a:br>
              <a:rPr lang="tr-TR" sz="4400" smtClean="0">
                <a:solidFill>
                  <a:srgbClr val="660066"/>
                </a:solidFill>
              </a:rPr>
            </a:br>
            <a:endParaRPr lang="tr-TR" sz="4400" smtClean="0">
              <a:solidFill>
                <a:srgbClr val="660066"/>
              </a:solidFill>
            </a:endParaRPr>
          </a:p>
        </p:txBody>
      </p:sp>
      <p:pic>
        <p:nvPicPr>
          <p:cNvPr id="18434" name="6 Resim Yer Tutucusu" descr="image002[1].jpg"/>
          <p:cNvPicPr>
            <a:picLocks noGrp="1" noChangeAspect="1"/>
          </p:cNvPicPr>
          <p:nvPr>
            <p:ph type="pic" idx="1"/>
          </p:nvPr>
        </p:nvPicPr>
        <p:blipFill>
          <a:blip r:embed="rId2"/>
          <a:srcRect t="4301" b="4301"/>
          <a:stretch>
            <a:fillRect/>
          </a:stretch>
        </p:blipFill>
        <p:spPr>
          <a:xfrm>
            <a:off x="323850" y="333375"/>
            <a:ext cx="2520950" cy="2016125"/>
          </a:xfrm>
        </p:spPr>
      </p:pic>
      <p:sp>
        <p:nvSpPr>
          <p:cNvPr id="18435" name="5 Metin Yer Tutucusu"/>
          <p:cNvSpPr>
            <a:spLocks noGrp="1"/>
          </p:cNvSpPr>
          <p:nvPr>
            <p:ph type="body" sz="half" idx="2"/>
          </p:nvPr>
        </p:nvSpPr>
        <p:spPr>
          <a:xfrm>
            <a:off x="827088" y="3068638"/>
            <a:ext cx="7416800" cy="804862"/>
          </a:xfrm>
        </p:spPr>
        <p:txBody>
          <a:bodyPr/>
          <a:lstStyle/>
          <a:p>
            <a:r>
              <a:rPr lang="tr-TR" sz="4000" b="1" smtClean="0">
                <a:solidFill>
                  <a:srgbClr val="3722B4"/>
                </a:solidFill>
              </a:rPr>
              <a:t>BAŞKOMUTAN:</a:t>
            </a:r>
            <a:r>
              <a:rPr lang="tr-TR" sz="4000" b="1" smtClean="0"/>
              <a:t> Bu anne-baba her şeyin kendi kontrolünde olmasını ister. Emirler, tehditler savurup, komutlar verir.</a:t>
            </a:r>
            <a:br>
              <a:rPr lang="tr-TR" sz="4000" b="1" smtClean="0"/>
            </a:br>
            <a:endParaRPr lang="tr-TR" sz="40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 name="1 Başlık"/>
          <p:cNvSpPr>
            <a:spLocks noGrp="1"/>
          </p:cNvSpPr>
          <p:nvPr>
            <p:ph type="title"/>
          </p:nvPr>
        </p:nvSpPr>
        <p:spPr>
          <a:xfrm>
            <a:off x="611188" y="1268413"/>
            <a:ext cx="5486400" cy="566737"/>
          </a:xfrm>
        </p:spPr>
        <p:txBody>
          <a:bodyPr/>
          <a:lstStyle/>
          <a:p>
            <a:r>
              <a:rPr lang="tr-TR" sz="4400" smtClean="0">
                <a:solidFill>
                  <a:srgbClr val="3722B4"/>
                </a:solidFill>
              </a:rPr>
              <a:t>AHLAK HOCASI</a:t>
            </a:r>
          </a:p>
        </p:txBody>
      </p:sp>
      <p:pic>
        <p:nvPicPr>
          <p:cNvPr id="19458" name="4 Resim Yer Tutucusu" descr="ebeveyn[1].jpg"/>
          <p:cNvPicPr>
            <a:picLocks noGrp="1" noChangeAspect="1"/>
          </p:cNvPicPr>
          <p:nvPr>
            <p:ph type="pic" idx="1"/>
          </p:nvPr>
        </p:nvPicPr>
        <p:blipFill>
          <a:blip r:embed="rId2"/>
          <a:srcRect l="6000" r="6000"/>
          <a:stretch>
            <a:fillRect/>
          </a:stretch>
        </p:blipFill>
        <p:spPr>
          <a:xfrm>
            <a:off x="5076825" y="0"/>
            <a:ext cx="4067175" cy="3051175"/>
          </a:xfrm>
        </p:spPr>
      </p:pic>
      <p:sp>
        <p:nvSpPr>
          <p:cNvPr id="19459" name="3 Metin Yer Tutucusu"/>
          <p:cNvSpPr>
            <a:spLocks noGrp="1"/>
          </p:cNvSpPr>
          <p:nvPr>
            <p:ph type="body" sz="half" idx="2"/>
          </p:nvPr>
        </p:nvSpPr>
        <p:spPr>
          <a:xfrm>
            <a:off x="1187450" y="3213100"/>
            <a:ext cx="6911975" cy="804863"/>
          </a:xfrm>
        </p:spPr>
        <p:txBody>
          <a:bodyPr/>
          <a:lstStyle/>
          <a:p>
            <a:r>
              <a:rPr lang="tr-TR" sz="3600" b="1" smtClean="0"/>
              <a:t>Toplumsal yaptırımlar karşısında etki altında kalan aile tutumudur. Şunu yapmamalısın, Bu yapılmalı, gibi öğütler vererek, uygun davranışta kişilik geliştirmeye çalışırlar. </a:t>
            </a:r>
            <a:br>
              <a:rPr lang="tr-TR" sz="3600" b="1" smtClean="0"/>
            </a:br>
            <a:endParaRPr lang="tr-TR" sz="3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19457"/>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1004</Words>
  <Application>Microsoft Office PowerPoint</Application>
  <PresentationFormat>On-screen Show (4:3)</PresentationFormat>
  <Paragraphs>104</Paragraphs>
  <Slides>34</Slides>
  <Notes>0</Notes>
  <HiddenSlides>0</HiddenSlides>
  <MMClips>0</MMClips>
  <ScaleCrop>false</ScaleCrop>
  <HeadingPairs>
    <vt:vector size="8" baseType="variant">
      <vt:variant>
        <vt:lpstr>Kullanılan Yazı Tipleri</vt:lpstr>
      </vt:variant>
      <vt:variant>
        <vt:i4>5</vt:i4>
      </vt:variant>
      <vt:variant>
        <vt:lpstr>Tasarım Şablonu</vt:lpstr>
      </vt:variant>
      <vt:variant>
        <vt:i4>1</vt:i4>
      </vt:variant>
      <vt:variant>
        <vt:lpstr>Slayt Başlıkları</vt:lpstr>
      </vt:variant>
      <vt:variant>
        <vt:i4>34</vt:i4>
      </vt:variant>
      <vt:variant>
        <vt:lpstr>Özel Gösteriler</vt:lpstr>
      </vt:variant>
      <vt:variant>
        <vt:i4>1</vt:i4>
      </vt:variant>
    </vt:vector>
  </HeadingPairs>
  <TitlesOfParts>
    <vt:vector size="41" baseType="lpstr">
      <vt:lpstr>Calibri</vt:lpstr>
      <vt:lpstr>Arial</vt:lpstr>
      <vt:lpstr>Bodoni MT Black</vt:lpstr>
      <vt:lpstr>Franklin Gothic Heavy</vt:lpstr>
      <vt:lpstr>Arial Black</vt:lpstr>
      <vt:lpstr>Ofis Teması</vt:lpstr>
      <vt:lpstr>Hazırlayan:Neslihan KILIÇ</vt:lpstr>
      <vt:lpstr>ÇOCUKLA İLETİŞİM</vt:lpstr>
      <vt:lpstr>Çocuğunuzun sizinle daha iyi iletişim kurabilmesi için sizin onu çok iyi dinlediğinize inanması gerekmektedir.  </vt:lpstr>
      <vt:lpstr>Çocuğunuzla konuşurken;</vt:lpstr>
      <vt:lpstr>Bir yetişkin olarak;</vt:lpstr>
      <vt:lpstr>Slayt 6</vt:lpstr>
      <vt:lpstr>Genellikle bize duygularımızı bastırmamız gerektiği öğretilmiştir.</vt:lpstr>
      <vt:lpstr>ACABA SİZ HANGİSİSİNİZ? </vt:lpstr>
      <vt:lpstr>AHLAK HOCASI</vt:lpstr>
      <vt:lpstr>HER ŞEYİ BİLENLER</vt:lpstr>
      <vt:lpstr>YARGIÇ</vt:lpstr>
      <vt:lpstr>ELEŞTİRMEN</vt:lpstr>
      <vt:lpstr>PSİKOLOG</vt:lpstr>
      <vt:lpstr>AVUTUCU</vt:lpstr>
      <vt:lpstr>Şimdi kendimizi tanıma zamanı.</vt:lpstr>
      <vt:lpstr>ÇOCUKLARINIZA  DİNLEMEYİ  ÖĞRETEBİLMEK İÇİN,  PEKİ!   NASIL  İYİ BİR DİNLEYİCİ  OLABİLİRSİNİZ? </vt:lpstr>
      <vt:lpstr>Slayt 17</vt:lpstr>
      <vt:lpstr>ÇÖZÜMLEYİCİ DİNLEME:  </vt:lpstr>
      <vt:lpstr>Abla; yırtılmış/ çizilmiş/karalanmış kitap ile annesinin yanına geliyor.</vt:lpstr>
      <vt:lpstr>Slayt 20</vt:lpstr>
      <vt:lpstr>ÇOCUĞUMUN SÖZLERİNİ NEDEN AYNEN TEKRARLAMAM GEREKİYOR? </vt:lpstr>
      <vt:lpstr>Çözümleyici dinleme, çocuğun sözlerinin papağan gibi tekrarlanması demek değildir.  Çocuğunuzun duygularını anladığınızın belirtisidir.  Çocuklar bazen öfkeye kapılarak: </vt:lpstr>
      <vt:lpstr>Slayt 23</vt:lpstr>
      <vt:lpstr>ÇÖZÜMLEYİCİ DİNLEMEYİ İLK KEZ DUYAN ÇOCUĞUN TEPKİLERİ </vt:lpstr>
      <vt:lpstr>Slayt 25</vt:lpstr>
      <vt:lpstr>Slayt 26</vt:lpstr>
      <vt:lpstr>‘’BEN KONUŞURKEN SÖZÜMÜ BÖLÜYOR’’ </vt:lpstr>
      <vt:lpstr>ÇÖZÜMLEYİCİ DİNLEMEDE  UYULACAK KURALLAR </vt:lpstr>
      <vt:lpstr>ÇÖZÜMLEYİCİ DİNLEMEDE  UYULACAK KURALLAR</vt:lpstr>
      <vt:lpstr>Slayt 30</vt:lpstr>
      <vt:lpstr>Slayt 31</vt:lpstr>
      <vt:lpstr>Slayt 32</vt:lpstr>
      <vt:lpstr>Slayt 33</vt:lpstr>
      <vt:lpstr>Bizi izlediğiniz için </vt:lpstr>
      <vt:lpstr>Özel Gösteri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ÇOCUKLA İLETİŞİM</dc:title>
  <dc:creator>idealist</dc:creator>
  <cp:lastModifiedBy>acer</cp:lastModifiedBy>
  <cp:revision>22</cp:revision>
  <dcterms:created xsi:type="dcterms:W3CDTF">2012-11-29T12:16:43Z</dcterms:created>
  <dcterms:modified xsi:type="dcterms:W3CDTF">2012-11-30T23:45:27Z</dcterms:modified>
</cp:coreProperties>
</file>