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301" r:id="rId2"/>
    <p:sldId id="302" r:id="rId3"/>
    <p:sldId id="270" r:id="rId4"/>
    <p:sldId id="279" r:id="rId5"/>
    <p:sldId id="280" r:id="rId6"/>
    <p:sldId id="290" r:id="rId7"/>
    <p:sldId id="303" r:id="rId8"/>
    <p:sldId id="274" r:id="rId9"/>
    <p:sldId id="268" r:id="rId10"/>
    <p:sldId id="283" r:id="rId11"/>
    <p:sldId id="284" r:id="rId12"/>
    <p:sldId id="271" r:id="rId13"/>
    <p:sldId id="314" r:id="rId14"/>
    <p:sldId id="257" r:id="rId15"/>
    <p:sldId id="265" r:id="rId16"/>
    <p:sldId id="259" r:id="rId17"/>
    <p:sldId id="261" r:id="rId18"/>
    <p:sldId id="308" r:id="rId19"/>
    <p:sldId id="323" r:id="rId20"/>
    <p:sldId id="324" r:id="rId21"/>
    <p:sldId id="286" r:id="rId22"/>
    <p:sldId id="288" r:id="rId23"/>
    <p:sldId id="289" r:id="rId24"/>
    <p:sldId id="325" r:id="rId25"/>
    <p:sldId id="327" r:id="rId26"/>
    <p:sldId id="258" r:id="rId27"/>
    <p:sldId id="320" r:id="rId28"/>
    <p:sldId id="322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99"/>
    <a:srgbClr val="A50021"/>
    <a:srgbClr val="FF0000"/>
    <a:srgbClr val="000066"/>
    <a:srgbClr val="800000"/>
    <a:srgbClr val="990033"/>
    <a:srgbClr val="660033"/>
    <a:srgbClr val="800080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>
        <p:scale>
          <a:sx n="67" d="100"/>
          <a:sy n="67" d="100"/>
        </p:scale>
        <p:origin x="-57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433D5-4165-4FF8-AF72-52EF1035D262}" type="datetimeFigureOut">
              <a:rPr lang="tr-TR" smtClean="0"/>
              <a:pPr/>
              <a:t>01.12.2011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2CF87-2BBF-4721-932E-4B644764B41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2CF87-2BBF-4721-932E-4B644764B419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0"/>
            <a:ext cx="6934200" cy="655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33424-025D-4CB6-9719-C63E3E0A62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01.12.2011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01.12.2011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c\Desktop\HO&#350;G&#214;R&#220;\&#350;ark&#305;lar\Koro-&#304;stiklal%20Mar&#351;&#305;%20(Ens.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pc\Desktop\HO&#350;G&#214;R&#220;\&#350;ark&#305;lar\&#304;lhan%20&#304;rem-Ho&#351;g&#246;r&#252;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pc\Desktop\HO&#350;G&#214;R&#220;\&#350;ark&#305;lar\Ajda%20Pekkan-Ho&#351;%20G&#246;r%20Sen.mp3" TargetMode="Externa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pc\Desktop\HO&#350;G&#214;R&#220;\&#350;ark&#305;lar\Zara-Bari%20Sen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ctrTitle"/>
          </p:nvPr>
        </p:nvSpPr>
        <p:spPr>
          <a:xfrm>
            <a:off x="571472" y="3957654"/>
            <a:ext cx="78516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tr-TR" sz="6600" dirty="0" smtClean="0">
                <a:solidFill>
                  <a:srgbClr val="006600"/>
                </a:solidFill>
                <a:latin typeface="Monotype Corsiva" pitchFamily="66" charset="0"/>
              </a:rPr>
              <a:t>DEĞERLERİMİZİ</a:t>
            </a:r>
            <a:br>
              <a:rPr lang="tr-TR" sz="6600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tr-TR" sz="6600" dirty="0" smtClean="0">
                <a:solidFill>
                  <a:srgbClr val="006600"/>
                </a:solidFill>
                <a:latin typeface="Monotype Corsiva" pitchFamily="66" charset="0"/>
              </a:rPr>
              <a:t>        YAŞATIYORUZ,</a:t>
            </a:r>
            <a:br>
              <a:rPr lang="tr-TR" sz="6600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tr-TR" sz="6600" dirty="0" smtClean="0">
                <a:solidFill>
                  <a:srgbClr val="006600"/>
                </a:solidFill>
                <a:latin typeface="Monotype Corsiva" pitchFamily="66" charset="0"/>
              </a:rPr>
              <a:t>DEĞERLERİMİZİ</a:t>
            </a:r>
            <a:br>
              <a:rPr lang="tr-TR" sz="6600" dirty="0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tr-TR" sz="6600" dirty="0" smtClean="0">
                <a:solidFill>
                  <a:srgbClr val="006600"/>
                </a:solidFill>
                <a:latin typeface="Monotype Corsiva" pitchFamily="66" charset="0"/>
              </a:rPr>
              <a:t>       YEŞERTİYORUZ!</a:t>
            </a:r>
            <a:endParaRPr lang="tr-TR" sz="6600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8604"/>
            <a:ext cx="2214546" cy="2372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Koro-İstiklal Marşı (Ens.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29642" cy="778098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latin typeface="Monotype Corsiva" pitchFamily="66" charset="0"/>
              </a:rPr>
              <a:t>          HAYAT    PAYLAŞINCA     GÜZEL </a:t>
            </a:r>
            <a:endParaRPr lang="tr-TR" sz="3600" b="1" dirty="0"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071546"/>
            <a:ext cx="8820472" cy="2286016"/>
          </a:xfrm>
        </p:spPr>
        <p:txBody>
          <a:bodyPr>
            <a:noAutofit/>
          </a:bodyPr>
          <a:lstStyle/>
          <a:p>
            <a:endParaRPr lang="tr-TR" sz="3000" dirty="0" smtClean="0">
              <a:latin typeface="Monotype Corsiva" pitchFamily="66" charset="0"/>
            </a:endParaRPr>
          </a:p>
          <a:p>
            <a:pPr lvl="0">
              <a:buNone/>
              <a:defRPr/>
            </a:pPr>
            <a:r>
              <a:rPr lang="tr-TR" sz="3000" dirty="0" smtClean="0">
                <a:latin typeface="Monotype Corsiva" pitchFamily="66" charset="0"/>
              </a:rPr>
              <a:t> Paylaşmak...</a:t>
            </a:r>
          </a:p>
          <a:p>
            <a:pPr lvl="0">
              <a:buNone/>
              <a:defRPr/>
            </a:pPr>
            <a:r>
              <a:rPr lang="tr-TR" sz="3000" dirty="0" smtClean="0">
                <a:latin typeface="Monotype Corsiva" pitchFamily="66" charset="0"/>
              </a:rPr>
              <a:t> Bir  dilim  ekmeği, bir  yudum</a:t>
            </a:r>
          </a:p>
          <a:p>
            <a:pPr lvl="0">
              <a:buNone/>
              <a:defRPr/>
            </a:pPr>
            <a:r>
              <a:rPr lang="tr-TR" sz="3000" dirty="0" smtClean="0">
                <a:latin typeface="Monotype Corsiva" pitchFamily="66" charset="0"/>
              </a:rPr>
              <a:t> suyu,  bir  nefes  havayı...        </a:t>
            </a:r>
            <a:endParaRPr lang="tr-TR" sz="3000" dirty="0">
              <a:latin typeface="Monotype Corsiva" pitchFamily="66" charset="0"/>
            </a:endParaRPr>
          </a:p>
        </p:txBody>
      </p:sp>
      <p:pic>
        <p:nvPicPr>
          <p:cNvPr id="5122" name="Picture 2" descr="C:\Users\Yaren\Desktop\dsf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536" y="1500174"/>
            <a:ext cx="4101919" cy="4809146"/>
          </a:xfrm>
          <a:prstGeom prst="rect">
            <a:avLst/>
          </a:prstGeom>
          <a:noFill/>
        </p:spPr>
      </p:pic>
      <p:sp>
        <p:nvSpPr>
          <p:cNvPr id="6" name="2 İçerik Yer Tutucusu"/>
          <p:cNvSpPr txBox="1">
            <a:spLocks/>
          </p:cNvSpPr>
          <p:nvPr/>
        </p:nvSpPr>
        <p:spPr>
          <a:xfrm>
            <a:off x="323528" y="3786190"/>
            <a:ext cx="8820472" cy="22860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Paylaşmak...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Üzüntüleri,  dertleri</a:t>
            </a:r>
            <a:r>
              <a:rPr kumimoji="0" lang="tr-T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ve</a:t>
            </a:r>
            <a:endParaRPr kumimoji="0" lang="tr-T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tr-TR" sz="3000" dirty="0" smtClean="0">
                <a:latin typeface="Monotype Corsiva" pitchFamily="66" charset="0"/>
              </a:rPr>
              <a:t>s</a:t>
            </a:r>
            <a:r>
              <a:rPr kumimoji="0" lang="tr-T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evinçleri</a:t>
            </a:r>
            <a:r>
              <a:rPr kumimoji="0" lang="tr-T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</a:t>
            </a:r>
            <a:r>
              <a:rPr lang="tr-TR" sz="3000" dirty="0" smtClean="0">
                <a:latin typeface="Monotype Corsiva" pitchFamily="66" charset="0"/>
              </a:rPr>
              <a:t>PAYLAŞMAK</a:t>
            </a:r>
            <a:r>
              <a:rPr kumimoji="0" lang="tr-T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!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82602"/>
            <a:ext cx="8472518" cy="1417638"/>
          </a:xfrm>
        </p:spPr>
        <p:txBody>
          <a:bodyPr>
            <a:noAutofit/>
          </a:bodyPr>
          <a:lstStyle/>
          <a:p>
            <a:r>
              <a:rPr lang="tr-TR" sz="3500" dirty="0" smtClean="0">
                <a:latin typeface="Monotype Corsiva" pitchFamily="66" charset="0"/>
              </a:rPr>
              <a:t/>
            </a:r>
            <a:br>
              <a:rPr lang="tr-TR" sz="3500" dirty="0" smtClean="0">
                <a:latin typeface="Monotype Corsiva" pitchFamily="66" charset="0"/>
              </a:rPr>
            </a:br>
            <a:r>
              <a:rPr lang="tr-TR" sz="3500" b="1" dirty="0" smtClean="0">
                <a:latin typeface="Monotype Corsiva" pitchFamily="66" charset="0"/>
              </a:rPr>
              <a:t/>
            </a:r>
            <a:br>
              <a:rPr lang="tr-TR" sz="3500" b="1" dirty="0" smtClean="0">
                <a:latin typeface="Monotype Corsiva" pitchFamily="66" charset="0"/>
              </a:rPr>
            </a:br>
            <a:r>
              <a:rPr lang="tr-TR" sz="3500" b="1" dirty="0" smtClean="0">
                <a:latin typeface="Monotype Corsiva" pitchFamily="66" charset="0"/>
              </a:rPr>
              <a:t>      PAYLAŞMAK  ; dünyayı, yeryüzünü;  ağaçları, kuşları, buram buram bereket kokan toprağı...</a:t>
            </a:r>
            <a:endParaRPr lang="tr-TR" sz="3500" b="1" dirty="0"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208912" cy="5445224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3000" dirty="0" smtClean="0">
              <a:latin typeface="Monotype Corsiva" pitchFamily="66" charset="0"/>
            </a:endParaRPr>
          </a:p>
          <a:p>
            <a:pPr>
              <a:buNone/>
            </a:pPr>
            <a:endParaRPr lang="tr-TR" sz="3000" dirty="0" smtClean="0">
              <a:latin typeface="Monotype Corsiva" pitchFamily="66" charset="0"/>
            </a:endParaRPr>
          </a:p>
          <a:p>
            <a:pPr>
              <a:buNone/>
            </a:pPr>
            <a:endParaRPr lang="tr-TR" sz="3000" dirty="0" smtClean="0">
              <a:latin typeface="Monotype Corsiva" pitchFamily="66" charset="0"/>
            </a:endParaRPr>
          </a:p>
          <a:p>
            <a:pPr>
              <a:buNone/>
            </a:pPr>
            <a:endParaRPr lang="tr-TR" sz="3000" dirty="0" smtClean="0">
              <a:latin typeface="Monotype Corsiva" pitchFamily="66" charset="0"/>
            </a:endParaRPr>
          </a:p>
          <a:p>
            <a:pPr>
              <a:buNone/>
            </a:pPr>
            <a:endParaRPr lang="tr-TR" sz="3000" dirty="0" smtClean="0">
              <a:latin typeface="Monotype Corsiva" pitchFamily="66" charset="0"/>
            </a:endParaRPr>
          </a:p>
          <a:p>
            <a:pPr>
              <a:buNone/>
            </a:pPr>
            <a:endParaRPr lang="tr-TR" sz="3000" dirty="0" smtClean="0">
              <a:latin typeface="Monotype Corsiva" pitchFamily="66" charset="0"/>
            </a:endParaRPr>
          </a:p>
          <a:p>
            <a:pPr>
              <a:buNone/>
            </a:pPr>
            <a:endParaRPr lang="tr-TR" sz="3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tr-TR" sz="3000" dirty="0" smtClean="0">
                <a:latin typeface="Monotype Corsiva" pitchFamily="66" charset="0"/>
              </a:rPr>
              <a:t/>
            </a:r>
            <a:br>
              <a:rPr lang="tr-TR" sz="3000" dirty="0" smtClean="0">
                <a:latin typeface="Monotype Corsiva" pitchFamily="66" charset="0"/>
              </a:rPr>
            </a:br>
            <a:r>
              <a:rPr lang="tr-TR" sz="3000" dirty="0" smtClean="0">
                <a:latin typeface="Monotype Corsiva" pitchFamily="66" charset="0"/>
              </a:rPr>
              <a:t/>
            </a:r>
            <a:br>
              <a:rPr lang="tr-TR" sz="3000" dirty="0" smtClean="0">
                <a:latin typeface="Monotype Corsiva" pitchFamily="66" charset="0"/>
              </a:rPr>
            </a:br>
            <a:endParaRPr lang="tr-TR" sz="3000" b="1" dirty="0">
              <a:latin typeface="Monotype Corsiva" pitchFamily="66" charset="0"/>
            </a:endParaRPr>
          </a:p>
        </p:txBody>
      </p:sp>
      <p:pic>
        <p:nvPicPr>
          <p:cNvPr id="6146" name="Picture 2" descr="C:\Users\Yaren\Desktop\imagesCAGI1OZ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8463302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0080514114739_candle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0"/>
            <a:ext cx="1071562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404813"/>
            <a:ext cx="9144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Bir mum, diğer mumu 	    tutuşturmakla ışığından  bir şey kaybetmez.</a:t>
            </a:r>
            <a:br>
              <a:rPr lang="tr-TR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tr-TR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/>
            </a:r>
            <a:br>
              <a:rPr lang="tr-TR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tr-TR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/>
            </a:r>
            <a:br>
              <a:rPr lang="tr-TR" sz="60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endParaRPr lang="tr-TR" sz="6000" dirty="0">
              <a:ln>
                <a:solidFill>
                  <a:schemeClr val="accent2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285852" y="428604"/>
            <a:ext cx="6478896" cy="464347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357158" y="5429264"/>
            <a:ext cx="8229600" cy="7143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000" b="1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+mj-ea"/>
                <a:cs typeface="+mj-cs"/>
              </a:rPr>
              <a:t>Bulaşık  Derdi  Sona  Erdi</a:t>
            </a:r>
            <a:r>
              <a:rPr kumimoji="0" lang="tr-TR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!</a:t>
            </a:r>
            <a:endParaRPr kumimoji="0" lang="tr-TR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32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HOŞGÖRÜ   </a:t>
            </a:r>
            <a:b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Nedir ?</a:t>
            </a:r>
            <a:endParaRPr lang="tr-TR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2571744"/>
            <a:ext cx="8229600" cy="4031930"/>
          </a:xfrm>
        </p:spPr>
        <p:txBody>
          <a:bodyPr>
            <a:normAutofit/>
          </a:bodyPr>
          <a:lstStyle/>
          <a:p>
            <a:r>
              <a:rPr lang="tr-TR" sz="4000" b="1" i="1" dirty="0" smtClean="0">
                <a:latin typeface="Monotype Corsiva" pitchFamily="66" charset="0"/>
              </a:rPr>
              <a:t> Tahammül  etmek </a:t>
            </a:r>
          </a:p>
          <a:p>
            <a:r>
              <a:rPr lang="tr-TR" sz="4000" b="1" i="1" dirty="0" smtClean="0">
                <a:latin typeface="Monotype Corsiva" pitchFamily="66" charset="0"/>
              </a:rPr>
              <a:t> Başkalarını eylem ve yargılarında serbest bırakmak  ,</a:t>
            </a:r>
          </a:p>
          <a:p>
            <a:r>
              <a:rPr lang="tr-TR" sz="4000" b="1" i="1" dirty="0" smtClean="0">
                <a:latin typeface="Monotype Corsiva" pitchFamily="66" charset="0"/>
              </a:rPr>
              <a:t>Kendi görüşümüze aykırı düşen görüşlere, sabırla  ve anlayışla katlanmak </a:t>
            </a:r>
            <a:r>
              <a:rPr lang="tr-TR" sz="4000" b="1" dirty="0" smtClean="0">
                <a:latin typeface="Monotype Corsiva" pitchFamily="66" charset="0"/>
              </a:rPr>
              <a:t>demektir.</a:t>
            </a:r>
          </a:p>
          <a:p>
            <a:endParaRPr lang="tr-TR" sz="3600" b="1" dirty="0" smtClean="0">
              <a:latin typeface="Monotype Corsiva" pitchFamily="66" charset="0"/>
            </a:endParaRPr>
          </a:p>
          <a:p>
            <a:pPr>
              <a:buNone/>
            </a:pPr>
            <a:endParaRPr lang="tr-TR" sz="4000" b="1" dirty="0" smtClean="0">
              <a:latin typeface="Monotype Corsiva" pitchFamily="66" charset="0"/>
            </a:endParaRPr>
          </a:p>
          <a:p>
            <a:endParaRPr lang="tr-TR" sz="4000" b="1" dirty="0">
              <a:latin typeface="Monotype Corsiva" pitchFamily="66" charset="0"/>
            </a:endParaRPr>
          </a:p>
        </p:txBody>
      </p:sp>
      <p:pic>
        <p:nvPicPr>
          <p:cNvPr id="5122" name="Picture 2" descr="C:\Users\pc\Desktop\Sevgi-3176.png"/>
          <p:cNvPicPr>
            <a:picLocks noChangeAspect="1" noChangeArrowheads="1"/>
          </p:cNvPicPr>
          <p:nvPr/>
        </p:nvPicPr>
        <p:blipFill>
          <a:blip r:embed="rId2" cstate="print"/>
          <a:srcRect l="2447" t="2088" r="17308" b="2797"/>
          <a:stretch>
            <a:fillRect/>
          </a:stretch>
        </p:blipFill>
        <p:spPr bwMode="auto">
          <a:xfrm>
            <a:off x="4643438" y="428604"/>
            <a:ext cx="428628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935324"/>
            <a:ext cx="8501122" cy="3779560"/>
          </a:xfrm>
        </p:spPr>
        <p:txBody>
          <a:bodyPr vert="horz">
            <a:noAutofit/>
          </a:bodyPr>
          <a:lstStyle/>
          <a:p>
            <a:r>
              <a:rPr lang="tr-TR" sz="4000" b="1" dirty="0" smtClean="0">
                <a:latin typeface="Monotype Corsiva" pitchFamily="66" charset="0"/>
              </a:rPr>
              <a:t>Karşınızdaki  kişi  yanlış düşünür  ya da yanlış yapabilir.</a:t>
            </a:r>
          </a:p>
          <a:p>
            <a:r>
              <a:rPr lang="tr-TR" sz="4000" b="1" dirty="0" smtClean="0">
                <a:latin typeface="Monotype Corsiva" pitchFamily="66" charset="0"/>
              </a:rPr>
              <a:t>Aranızda  tartışmalar , fikir ayrılıkları bulunabilir.</a:t>
            </a:r>
          </a:p>
          <a:p>
            <a:r>
              <a:rPr lang="tr-TR" sz="4000" b="1" dirty="0" smtClean="0">
                <a:latin typeface="Monotype Corsiva" pitchFamily="66" charset="0"/>
              </a:rPr>
              <a:t> Kusur saymayın onun yaptığını. Sabırla , anlayışla  karşılayın ,  AFFEDİN   onu…</a:t>
            </a:r>
          </a:p>
          <a:p>
            <a:pPr>
              <a:buNone/>
            </a:pPr>
            <a:r>
              <a:rPr lang="tr-TR" sz="4000" b="1" dirty="0" smtClean="0">
                <a:latin typeface="Monotype Corsiva" pitchFamily="66" charset="0"/>
              </a:rPr>
              <a:t>           </a:t>
            </a:r>
          </a:p>
          <a:p>
            <a:pPr>
              <a:buNone/>
            </a:pPr>
            <a:endParaRPr lang="tr-TR" sz="4000" b="1" dirty="0" smtClean="0">
              <a:latin typeface="Monotype Corsiva" pitchFamily="66" charset="0"/>
            </a:endParaRPr>
          </a:p>
          <a:p>
            <a:endParaRPr lang="tr-TR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2928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endParaRPr lang="tr-TR" sz="40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tr-TR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Farklı din, dil ve ırktan insanlara karşı HOŞGÖRÜLÜ  OLMAK  , insani davranışların en güzelidir..</a:t>
            </a:r>
            <a:endParaRPr lang="tr-TR" sz="4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pc\Desktop\genetik-acidan-insanlar-arasinda-irk-ayrimi-yoktur_591x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24"/>
            <a:ext cx="833559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"Sevgide güneş gibi ol, dostluk ve kardeşlikte akarsu gibi ol, hataları örtmede gece gibi ol, tevazuda toprak gibi ol, öfkede ölü gibi ol,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her ne olursan ol.”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“YA OLDUĞUN  GİBİ GÖRÜN,   YA  GÖRÜNDÜĞÜN  GİBİ  OL .”</a:t>
            </a:r>
          </a:p>
          <a:p>
            <a:pPr algn="r">
              <a:buNone/>
            </a:pPr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Mevlana</a:t>
            </a:r>
          </a:p>
        </p:txBody>
      </p:sp>
      <p:pic>
        <p:nvPicPr>
          <p:cNvPr id="1026" name="Picture 2" descr="C:\Users\pc\Desktop\NURCAN HOŞGÖRÜ KLASÖRÜ\mevl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79919"/>
            <a:ext cx="4286280" cy="2435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4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CE21CA-A99A-4772-B2A6-DDEC54DAA667}" type="slidenum">
              <a:rPr lang="tr-TR" smtClean="0"/>
              <a:pPr/>
              <a:t>18</a:t>
            </a:fld>
            <a:endParaRPr lang="tr-TR" smtClean="0"/>
          </a:p>
        </p:txBody>
      </p:sp>
      <p:pic>
        <p:nvPicPr>
          <p:cNvPr id="49155" name="Picture 7" descr="davetiye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9156" name="Rectangle 9"/>
          <p:cNvSpPr>
            <a:spLocks noChangeArrowheads="1"/>
          </p:cNvSpPr>
          <p:nvPr/>
        </p:nvSpPr>
        <p:spPr bwMode="auto">
          <a:xfrm>
            <a:off x="2857488" y="142852"/>
            <a:ext cx="4742004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tr-TR" sz="3500" b="1" dirty="0">
                <a:solidFill>
                  <a:schemeClr val="tx2"/>
                </a:solidFill>
                <a:latin typeface="Monotype Corsiva" pitchFamily="66" charset="0"/>
              </a:rPr>
              <a:t>YAŞAYARAK ÖĞRENME</a:t>
            </a:r>
          </a:p>
        </p:txBody>
      </p:sp>
      <p:sp>
        <p:nvSpPr>
          <p:cNvPr id="49157" name="Rectangle 10"/>
          <p:cNvSpPr>
            <a:spLocks noChangeArrowheads="1"/>
          </p:cNvSpPr>
          <p:nvPr/>
        </p:nvSpPr>
        <p:spPr bwMode="auto">
          <a:xfrm>
            <a:off x="285720" y="500042"/>
            <a:ext cx="7778758" cy="60478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798071" bIns="0" anchor="ctr">
            <a:spAutoFit/>
          </a:bodyPr>
          <a:lstStyle/>
          <a:p>
            <a:pPr algn="ctr"/>
            <a:endParaRPr lang="tr-TR" sz="2500" dirty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Bir çocuk kınanırsa her zaman</a:t>
            </a:r>
          </a:p>
          <a:p>
            <a:pPr algn="ctr"/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O da yapamaz başkalarını ayıplamadan.</a:t>
            </a:r>
          </a:p>
          <a:p>
            <a:pPr algn="ctr"/>
            <a:r>
              <a:rPr lang="tr-TR" sz="2500" dirty="0" smtClean="0">
                <a:solidFill>
                  <a:schemeClr val="tx2"/>
                </a:solidFill>
                <a:latin typeface="Monotype Corsiva" pitchFamily="66" charset="0"/>
              </a:rPr>
              <a:t>D</a:t>
            </a:r>
            <a:r>
              <a:rPr lang="tr-TR" sz="2500" b="0" dirty="0" smtClean="0">
                <a:solidFill>
                  <a:schemeClr val="tx2"/>
                </a:solidFill>
                <a:latin typeface="Monotype Corsiva" pitchFamily="66" charset="0"/>
              </a:rPr>
              <a:t>üşmanlık </a:t>
            </a:r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görürse durmadan</a:t>
            </a:r>
          </a:p>
          <a:p>
            <a:pPr algn="ctr"/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Kaçamaz hiçbir zaman kavgadan.</a:t>
            </a:r>
          </a:p>
          <a:p>
            <a:pPr algn="ctr"/>
            <a:r>
              <a:rPr lang="tr-TR" sz="2500" b="0" dirty="0" smtClean="0">
                <a:solidFill>
                  <a:schemeClr val="tx2"/>
                </a:solidFill>
                <a:latin typeface="Monotype Corsiva" pitchFamily="66" charset="0"/>
              </a:rPr>
              <a:t>HOŞGÖRÜ esirgenmezse </a:t>
            </a:r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ondan</a:t>
            </a:r>
          </a:p>
          <a:p>
            <a:pPr algn="ctr"/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Sabrı da öğrenir bir yandan</a:t>
            </a:r>
            <a:r>
              <a:rPr lang="tr-TR" sz="2500" b="0" dirty="0" smtClean="0">
                <a:solidFill>
                  <a:schemeClr val="tx2"/>
                </a:solidFill>
                <a:latin typeface="Monotype Corsiva" pitchFamily="66" charset="0"/>
              </a:rPr>
              <a:t>.</a:t>
            </a:r>
            <a:endParaRPr lang="tr-TR" sz="2500" b="0" dirty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Övgüyle,ödüle layık görülürse çocuk</a:t>
            </a:r>
          </a:p>
          <a:p>
            <a:pPr algn="ctr"/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Hep almayı değil, vermeyi de öğrenir çabuk.</a:t>
            </a:r>
          </a:p>
          <a:p>
            <a:pPr algn="ctr"/>
            <a:r>
              <a:rPr lang="tr-TR" sz="2500" b="0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tr-TR" sz="2500" dirty="0">
                <a:solidFill>
                  <a:schemeClr val="tx2"/>
                </a:solidFill>
                <a:latin typeface="Monotype Corsiva" pitchFamily="66" charset="0"/>
              </a:rPr>
              <a:t>G</a:t>
            </a:r>
            <a:r>
              <a:rPr lang="tr-TR" sz="2500" b="0" dirty="0" smtClean="0">
                <a:solidFill>
                  <a:schemeClr val="tx2"/>
                </a:solidFill>
                <a:latin typeface="Monotype Corsiva" pitchFamily="66" charset="0"/>
              </a:rPr>
              <a:t>üven </a:t>
            </a:r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duyulmuşsa kendisine</a:t>
            </a:r>
          </a:p>
          <a:p>
            <a:pPr algn="ctr"/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O da kulak verecektir dostluğun </a:t>
            </a:r>
            <a:r>
              <a:rPr lang="tr-TR" sz="2500" b="0" dirty="0" smtClean="0">
                <a:solidFill>
                  <a:schemeClr val="tx2"/>
                </a:solidFill>
                <a:latin typeface="Monotype Corsiva" pitchFamily="66" charset="0"/>
              </a:rPr>
              <a:t>sesine.</a:t>
            </a:r>
          </a:p>
          <a:p>
            <a:pPr algn="ctr"/>
            <a:r>
              <a:rPr lang="tr-TR" sz="2500" b="0" dirty="0" smtClean="0">
                <a:solidFill>
                  <a:schemeClr val="tx2"/>
                </a:solidFill>
                <a:latin typeface="Monotype Corsiva" pitchFamily="66" charset="0"/>
              </a:rPr>
              <a:t>İlgi </a:t>
            </a:r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,dostluk görürse eğer</a:t>
            </a:r>
          </a:p>
          <a:p>
            <a:pPr algn="ctr"/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Sevgiyi, sevgiyle yürekten sezer.</a:t>
            </a:r>
          </a:p>
          <a:p>
            <a:pPr algn="ctr"/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Dünya ile arkadaşlık kurmakta</a:t>
            </a:r>
          </a:p>
          <a:p>
            <a:pPr algn="ctr"/>
            <a:r>
              <a:rPr lang="tr-TR" sz="2500" b="0" dirty="0">
                <a:solidFill>
                  <a:schemeClr val="tx2"/>
                </a:solidFill>
                <a:latin typeface="Monotype Corsiva" pitchFamily="66" charset="0"/>
              </a:rPr>
              <a:t>Kalmaz </a:t>
            </a:r>
            <a:r>
              <a:rPr lang="tr-TR" sz="2500" b="0" dirty="0" smtClean="0">
                <a:solidFill>
                  <a:schemeClr val="tx2"/>
                </a:solidFill>
                <a:latin typeface="Monotype Corsiva" pitchFamily="66" charset="0"/>
              </a:rPr>
              <a:t>hiçbir korkusu …</a:t>
            </a:r>
            <a:endParaRPr lang="tr-TR" sz="2500" b="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29124" y="928670"/>
            <a:ext cx="4500594" cy="4143404"/>
          </a:xfrm>
        </p:spPr>
        <p:txBody>
          <a:bodyPr>
            <a:noAutofit/>
          </a:bodyPr>
          <a:lstStyle/>
          <a:p>
            <a:endParaRPr lang="tr-TR" sz="5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tr-TR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Benim ilkem, </a:t>
            </a:r>
          </a:p>
          <a:p>
            <a:pPr algn="ctr">
              <a:buNone/>
            </a:pPr>
            <a:r>
              <a:rPr lang="tr-TR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sevgi, </a:t>
            </a:r>
          </a:p>
          <a:p>
            <a:pPr algn="ctr">
              <a:buNone/>
            </a:pPr>
            <a:r>
              <a:rPr lang="tr-TR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saygı, </a:t>
            </a:r>
          </a:p>
          <a:p>
            <a:pPr algn="ctr">
              <a:buNone/>
            </a:pPr>
            <a:r>
              <a:rPr lang="tr-TR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hoşgörü.</a:t>
            </a:r>
            <a:endParaRPr lang="tr-TR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3714776" cy="520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4214842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tr-TR" sz="6000" b="1" spc="50" dirty="0" smtClean="0">
                <a:ln w="3175">
                  <a:solidFill>
                    <a:srgbClr val="000099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HOŞGÖRÜ  </a:t>
            </a:r>
            <a:br>
              <a:rPr lang="tr-TR" sz="6000" b="1" spc="50" dirty="0" smtClean="0">
                <a:ln w="3175">
                  <a:solidFill>
                    <a:srgbClr val="000099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tr-TR" sz="6000" b="1" spc="50" dirty="0" smtClean="0">
                <a:ln w="3175">
                  <a:solidFill>
                    <a:srgbClr val="000099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VE </a:t>
            </a:r>
            <a:br>
              <a:rPr lang="tr-TR" sz="6000" b="1" spc="50" dirty="0" smtClean="0">
                <a:ln w="3175">
                  <a:solidFill>
                    <a:srgbClr val="000099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tr-TR" sz="6000" b="1" spc="50" dirty="0" smtClean="0">
                <a:ln w="3175">
                  <a:solidFill>
                    <a:srgbClr val="000099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YARDIMLAŞMA</a:t>
            </a:r>
            <a:br>
              <a:rPr lang="tr-TR" sz="6000" b="1" spc="50" dirty="0" smtClean="0">
                <a:ln w="3175">
                  <a:solidFill>
                    <a:srgbClr val="000099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tr-TR" sz="6000" b="1" spc="50" dirty="0" smtClean="0">
                <a:ln w="3175">
                  <a:solidFill>
                    <a:srgbClr val="000099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Ticaret </a:t>
            </a:r>
            <a:r>
              <a:rPr lang="tr-TR" sz="6000" b="1" spc="50" smtClean="0">
                <a:ln w="3175">
                  <a:solidFill>
                    <a:srgbClr val="000099"/>
                  </a:solidFill>
                  <a:prstDash val="solid"/>
                </a:ln>
                <a:solidFill>
                  <a:srgbClr val="A5002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Odası İlköğretim okulu</a:t>
            </a:r>
            <a:endParaRPr lang="tr-TR" sz="6000" b="1" spc="50" dirty="0">
              <a:ln w="3175">
                <a:solidFill>
                  <a:srgbClr val="000099"/>
                </a:solidFill>
                <a:prstDash val="solid"/>
              </a:ln>
              <a:solidFill>
                <a:srgbClr val="A5002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200" b="1" dirty="0" smtClean="0">
                <a:solidFill>
                  <a:srgbClr val="000066"/>
                </a:solidFill>
                <a:latin typeface="Monotype Corsiva" pitchFamily="66" charset="0"/>
              </a:rPr>
              <a:t>Füsun YÜKSEL</a:t>
            </a:r>
          </a:p>
          <a:p>
            <a:pPr algn="ctr">
              <a:buNone/>
            </a:pPr>
            <a:r>
              <a:rPr lang="tr-TR" sz="2200" b="1" dirty="0" smtClean="0">
                <a:solidFill>
                  <a:srgbClr val="000066"/>
                </a:solidFill>
                <a:latin typeface="Monotype Corsiva" pitchFamily="66" charset="0"/>
              </a:rPr>
              <a:t>Nurcan AYRI</a:t>
            </a:r>
          </a:p>
          <a:p>
            <a:pPr algn="ctr">
              <a:buNone/>
            </a:pPr>
            <a:r>
              <a:rPr lang="tr-TR" sz="2200" b="1" dirty="0" smtClean="0">
                <a:solidFill>
                  <a:srgbClr val="000066"/>
                </a:solidFill>
                <a:latin typeface="Monotype Corsiva" pitchFamily="66" charset="0"/>
              </a:rPr>
              <a:t>Mehmet Emin SÜSLÜ</a:t>
            </a:r>
          </a:p>
        </p:txBody>
      </p:sp>
      <p:pic>
        <p:nvPicPr>
          <p:cNvPr id="4" name="İlhan İrem-Hoşgör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3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http://admaldergi.atspace.com/yenimesale1_umu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42852"/>
            <a:ext cx="292895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357430"/>
            <a:ext cx="8929718" cy="3643338"/>
          </a:xfrm>
        </p:spPr>
        <p:txBody>
          <a:bodyPr>
            <a:noAutofit/>
          </a:bodyPr>
          <a:lstStyle/>
          <a:p>
            <a:pPr lvl="0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“HOŞGÖRÜLÜ olacaksın. Kendini seveceksin ve </a:t>
            </a:r>
          </a:p>
          <a:p>
            <a:pPr lvl="0">
              <a:buNone/>
            </a:pP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karşındakini değerli bulacaksın. Hayat, bunu senden istiyor.”</a:t>
            </a:r>
          </a:p>
          <a:p>
            <a:pPr>
              <a:buNone/>
            </a:pPr>
            <a:endParaRPr lang="tr-TR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“Bu çağın gereği ortak bir din değil, çeşitli dinlere bağlı insanlar arasındaki karşılıklı HOŞGÖRÜ ve saygıdır.”</a:t>
            </a:r>
          </a:p>
          <a:p>
            <a:pPr>
              <a:buNone/>
            </a:pPr>
            <a:endParaRPr lang="tr-TR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“HOŞGÖRÜLÜ olursanız, seversiniz, sevilirsiniz. Çünkü HOŞGÖRÜ, sağlıklı insan hayatının özüdür.”</a:t>
            </a:r>
          </a:p>
          <a:p>
            <a:endParaRPr lang="tr-TR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“İnsanın kendisi ile barışık  olmaması; HOŞGÖRÜSÜZLÜĞÜN en önemli nedenidir.”</a:t>
            </a:r>
          </a:p>
          <a:p>
            <a:endParaRPr lang="tr-TR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tr-TR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</a:t>
            </a:r>
          </a:p>
          <a:p>
            <a:pPr>
              <a:buNone/>
            </a:pPr>
            <a:endParaRPr lang="tr-TR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tr-TR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endParaRPr lang="tr-TR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tr-TR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tr-TR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214282" y="-24"/>
            <a:ext cx="5429288" cy="21431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“HOŞGÖRÜLÜ olmak insanlarla iyi ilişki kurmanın en güzel yoludur.”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tr-TR" sz="2400" b="1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“İnsanlığın kurtuluşunu sağlayacak en büyük erdem, HOŞGÖRÜDÜR… ” </a:t>
            </a: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/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</a:b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5804" y="5214958"/>
            <a:ext cx="8229600" cy="1143000"/>
          </a:xfrm>
        </p:spPr>
        <p:txBody>
          <a:bodyPr/>
          <a:lstStyle/>
          <a:p>
            <a:r>
              <a:rPr lang="tr-TR" b="1" dirty="0" smtClean="0">
                <a:latin typeface="Monotype Corsiva" pitchFamily="66" charset="0"/>
              </a:rPr>
              <a:t>HOŞGÖRÜ , Haddini  Bilmektir !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>
            <a:lum contrast="10000"/>
          </a:blip>
          <a:srcRect l="38843" t="14537" r="4132" b="23568"/>
          <a:stretch>
            <a:fillRect/>
          </a:stretch>
        </p:blipFill>
        <p:spPr bwMode="auto">
          <a:xfrm>
            <a:off x="1219197" y="332900"/>
            <a:ext cx="6496075" cy="495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90" y="5500702"/>
            <a:ext cx="8643966" cy="78581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Monotype Corsiva" pitchFamily="66" charset="0"/>
              </a:rPr>
              <a:t>HOŞGÖRÜ, vurdumduymazlık  değildir.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>
            <a:lum contrast="10000"/>
          </a:blip>
          <a:srcRect l="41322" t="7048" r="6281" b="35903"/>
          <a:stretch>
            <a:fillRect/>
          </a:stretch>
        </p:blipFill>
        <p:spPr bwMode="auto">
          <a:xfrm>
            <a:off x="1662111" y="428604"/>
            <a:ext cx="5838847" cy="498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Monotype Corsiva" pitchFamily="66" charset="0"/>
              </a:rPr>
              <a:t>Trafikte SAYGIYA, yeşil ışık yakalım.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>
            <a:lum contrast="10000"/>
          </a:blip>
          <a:srcRect l="27603" t="7269" r="9917" b="24229"/>
          <a:stretch>
            <a:fillRect/>
          </a:stretch>
        </p:blipFill>
        <p:spPr bwMode="auto">
          <a:xfrm>
            <a:off x="1643042" y="1561473"/>
            <a:ext cx="6076973" cy="508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929222" y="1915122"/>
            <a:ext cx="4572000" cy="287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3500" dirty="0" smtClean="0">
                <a:latin typeface="Monotype Corsiva" pitchFamily="66" charset="0"/>
              </a:rPr>
              <a:t>Herkesten tek farkımız,</a:t>
            </a:r>
          </a:p>
          <a:p>
            <a:pPr>
              <a:buNone/>
            </a:pPr>
            <a:r>
              <a:rPr lang="tr-TR" sz="3500" dirty="0" smtClean="0">
                <a:latin typeface="Monotype Corsiva" pitchFamily="66" charset="0"/>
              </a:rPr>
              <a:t>Biz çok iyi bir takımız.</a:t>
            </a:r>
          </a:p>
          <a:p>
            <a:pPr>
              <a:buNone/>
            </a:pPr>
            <a:endParaRPr lang="tr-TR" sz="35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tr-TR" sz="3500" dirty="0" smtClean="0">
                <a:latin typeface="Monotype Corsiva" pitchFamily="66" charset="0"/>
              </a:rPr>
              <a:t>Yenilsek  de tebrik ederiz,</a:t>
            </a:r>
          </a:p>
          <a:p>
            <a:pPr>
              <a:buNone/>
            </a:pPr>
            <a:r>
              <a:rPr lang="tr-TR" sz="3500" dirty="0" smtClean="0">
                <a:latin typeface="Monotype Corsiva" pitchFamily="66" charset="0"/>
              </a:rPr>
              <a:t>Biz  gönüllerde lideriz.</a:t>
            </a:r>
          </a:p>
        </p:txBody>
      </p:sp>
      <p:pic>
        <p:nvPicPr>
          <p:cNvPr id="7170" name="Picture 2" descr="C:\Users\Yaren\Desktop\dff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4152568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algn="ctr"/>
            <a:r>
              <a:rPr lang="tr-TR" b="1" dirty="0" smtClean="0">
                <a:latin typeface="Monotype Corsiva" pitchFamily="66" charset="0"/>
              </a:rPr>
              <a:t>Bizler  HOŞGÖRÜLÜYÜZ …</a:t>
            </a:r>
            <a:endParaRPr lang="tr-TR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500042"/>
            <a:ext cx="8501122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3200" b="1" dirty="0" smtClean="0">
                <a:solidFill>
                  <a:schemeClr val="tx2"/>
                </a:solidFill>
                <a:latin typeface="Monotype Corsiva" pitchFamily="66" charset="0"/>
              </a:rPr>
              <a:t>HOŞGÖRÜ</a:t>
            </a:r>
          </a:p>
          <a:p>
            <a:pPr algn="ctr">
              <a:buNone/>
            </a:pPr>
            <a:endParaRPr lang="tr-TR" sz="32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tr-TR" sz="3200" dirty="0" smtClean="0">
                <a:solidFill>
                  <a:schemeClr val="tx2"/>
                </a:solidFill>
                <a:latin typeface="Monotype Corsiva" pitchFamily="66" charset="0"/>
              </a:rPr>
              <a:t>HOŞGÖRÜ; saygı, sevgi kadar olmalı yaşamın içinde,</a:t>
            </a:r>
          </a:p>
          <a:p>
            <a:pPr algn="ctr">
              <a:buNone/>
            </a:pPr>
            <a:r>
              <a:rPr lang="tr-TR" sz="3200" dirty="0" smtClean="0">
                <a:solidFill>
                  <a:schemeClr val="tx2"/>
                </a:solidFill>
                <a:latin typeface="Monotype Corsiva" pitchFamily="66" charset="0"/>
              </a:rPr>
              <a:t>Olmazsa olmazdır bir insanın özelliği bana göre,</a:t>
            </a:r>
          </a:p>
          <a:p>
            <a:pPr algn="ctr">
              <a:buNone/>
            </a:pPr>
            <a:r>
              <a:rPr lang="tr-TR" sz="3200" dirty="0" smtClean="0">
                <a:solidFill>
                  <a:schemeClr val="tx2"/>
                </a:solidFill>
                <a:latin typeface="Monotype Corsiva" pitchFamily="66" charset="0"/>
              </a:rPr>
              <a:t>Şart koşulmalı, öğretilmeli her kademedeki öğrenciye,</a:t>
            </a:r>
          </a:p>
          <a:p>
            <a:pPr algn="ctr">
              <a:buNone/>
            </a:pPr>
            <a:r>
              <a:rPr lang="tr-TR" sz="3200" dirty="0" smtClean="0">
                <a:solidFill>
                  <a:schemeClr val="tx2"/>
                </a:solidFill>
                <a:latin typeface="Monotype Corsiva" pitchFamily="66" charset="0"/>
              </a:rPr>
              <a:t>Görgü kurallarının içinde HOŞGÖRÜ her yerde.</a:t>
            </a:r>
          </a:p>
          <a:p>
            <a:pPr algn="ctr">
              <a:buNone/>
            </a:pPr>
            <a:r>
              <a:rPr lang="tr-TR" sz="3200" dirty="0" smtClean="0">
                <a:solidFill>
                  <a:schemeClr val="tx2"/>
                </a:solidFill>
                <a:latin typeface="Monotype Corsiva" pitchFamily="66" charset="0"/>
              </a:rPr>
              <a:t>Özellikle bizden küçüklere ve bizden büyüklere,</a:t>
            </a:r>
          </a:p>
          <a:p>
            <a:pPr algn="ctr">
              <a:buNone/>
            </a:pPr>
            <a:r>
              <a:rPr lang="tr-TR" sz="3200" dirty="0" smtClean="0">
                <a:solidFill>
                  <a:schemeClr val="tx2"/>
                </a:solidFill>
                <a:latin typeface="Monotype Corsiva" pitchFamily="66" charset="0"/>
              </a:rPr>
              <a:t>Rahat yaşarız o zaman hayatın her alanında hoşgörüyle,</a:t>
            </a:r>
          </a:p>
          <a:p>
            <a:pPr algn="ctr">
              <a:buNone/>
            </a:pPr>
            <a:r>
              <a:rPr lang="tr-TR" sz="3200" dirty="0" smtClean="0">
                <a:solidFill>
                  <a:schemeClr val="tx2"/>
                </a:solidFill>
                <a:latin typeface="Monotype Corsiva" pitchFamily="66" charset="0"/>
              </a:rPr>
              <a:t>Ülkem ne kadar güzelleşir  HOŞGÖRÜ sayesinde.</a:t>
            </a:r>
          </a:p>
          <a:p>
            <a:pPr algn="ctr">
              <a:buNone/>
            </a:pPr>
            <a:endParaRPr lang="tr-TR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3500462"/>
          </a:xfrm>
        </p:spPr>
        <p:txBody>
          <a:bodyPr>
            <a:noAutofit/>
          </a:bodyPr>
          <a:lstStyle/>
          <a:p>
            <a:pPr>
              <a:buNone/>
            </a:pPr>
            <a:endParaRPr lang="tr-TR" sz="4600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tr-TR" sz="4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  HOŞGÖRÜNÜN ;</a:t>
            </a:r>
          </a:p>
          <a:p>
            <a:pPr algn="ctr">
              <a:buNone/>
            </a:pPr>
            <a:r>
              <a:rPr lang="tr-TR" sz="4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önce aile, sonra sokak ve okuldan başlayarak  ,tüm topluma hakim olmasını diliyoruz.</a:t>
            </a:r>
            <a:endParaRPr lang="tr-TR" sz="46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C:\Users\pc\Desktop\aile3_123969263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8130" y="3929066"/>
            <a:ext cx="5305869" cy="2428892"/>
          </a:xfrm>
          <a:prstGeom prst="rect">
            <a:avLst/>
          </a:prstGeom>
          <a:noFill/>
        </p:spPr>
      </p:pic>
      <p:pic>
        <p:nvPicPr>
          <p:cNvPr id="5" name="Ajda Pekkan-Hoş Gör S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33891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3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71604" y="1468772"/>
            <a:ext cx="6715172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dirty="0" smtClean="0">
                <a:latin typeface="Monotype Corsiva" pitchFamily="66" charset="0"/>
              </a:rPr>
              <a:t>Dünyanın bütün çiçeklerini getirin buraya.</a:t>
            </a:r>
          </a:p>
          <a:p>
            <a:pPr>
              <a:buNone/>
            </a:pPr>
            <a:r>
              <a:rPr lang="tr-TR" dirty="0" smtClean="0">
                <a:latin typeface="Monotype Corsiva" pitchFamily="66" charset="0"/>
              </a:rPr>
              <a:t>Dünyanın bütün çiçeklerini diyorum.</a:t>
            </a:r>
          </a:p>
          <a:p>
            <a:pPr>
              <a:buNone/>
            </a:pPr>
            <a:r>
              <a:rPr lang="tr-TR" dirty="0" smtClean="0">
                <a:latin typeface="Monotype Corsiva" pitchFamily="66" charset="0"/>
              </a:rPr>
              <a:t>Afyon ovasında açan haşhaş çiçeklerini,</a:t>
            </a:r>
          </a:p>
          <a:p>
            <a:pPr>
              <a:buNone/>
            </a:pPr>
            <a:r>
              <a:rPr lang="tr-TR" dirty="0" smtClean="0">
                <a:latin typeface="Monotype Corsiva" pitchFamily="66" charset="0"/>
              </a:rPr>
              <a:t>Bacımın suladığı fesleğenleri,</a:t>
            </a:r>
          </a:p>
          <a:p>
            <a:pPr>
              <a:buNone/>
            </a:pPr>
            <a:r>
              <a:rPr lang="tr-TR" dirty="0" smtClean="0">
                <a:latin typeface="Monotype Corsiva" pitchFamily="66" charset="0"/>
              </a:rPr>
              <a:t>Köy çiçeklerinin hepsini, hepsini,</a:t>
            </a:r>
          </a:p>
          <a:p>
            <a:pPr>
              <a:buNone/>
            </a:pPr>
            <a:r>
              <a:rPr lang="tr-TR" dirty="0" smtClean="0">
                <a:latin typeface="Monotype Corsiva" pitchFamily="66" charset="0"/>
              </a:rPr>
              <a:t>Avluların pembe entarili hatmisini,</a:t>
            </a:r>
          </a:p>
          <a:p>
            <a:pPr>
              <a:buNone/>
            </a:pPr>
            <a:r>
              <a:rPr lang="tr-TR" dirty="0" smtClean="0">
                <a:latin typeface="Monotype Corsiva" pitchFamily="66" charset="0"/>
              </a:rPr>
              <a:t>Çoban yastığını, peygamber çiçeğini,</a:t>
            </a:r>
          </a:p>
          <a:p>
            <a:pPr>
              <a:buNone/>
            </a:pPr>
            <a:r>
              <a:rPr lang="tr-TR" dirty="0" smtClean="0">
                <a:latin typeface="Monotype Corsiva" pitchFamily="66" charset="0"/>
              </a:rPr>
              <a:t>Aman Isparta güllerini de unutmayın,</a:t>
            </a:r>
          </a:p>
          <a:p>
            <a:pPr>
              <a:buNone/>
            </a:pPr>
            <a:r>
              <a:rPr lang="tr-TR" dirty="0" smtClean="0">
                <a:latin typeface="Monotype Corsiva" pitchFamily="66" charset="0"/>
              </a:rPr>
              <a:t>Hepsini, hepsini bir anda koklamak istiyorum.</a:t>
            </a:r>
          </a:p>
          <a:p>
            <a:pPr>
              <a:buNone/>
            </a:pPr>
            <a:r>
              <a:rPr lang="tr-TR" dirty="0" smtClean="0">
                <a:latin typeface="Monotype Corsiva" pitchFamily="66" charset="0"/>
              </a:rPr>
              <a:t>Getirin  dünyanın bütün çiçeklerini ,istiyorum.</a:t>
            </a:r>
          </a:p>
          <a:p>
            <a:pPr>
              <a:buNone/>
            </a:pPr>
            <a:r>
              <a:rPr lang="tr-TR" dirty="0" smtClean="0">
                <a:latin typeface="Monotype Corsiva" pitchFamily="66" charset="0"/>
              </a:rPr>
              <a:t/>
            </a:r>
            <a:br>
              <a:rPr lang="tr-TR" dirty="0" smtClean="0">
                <a:latin typeface="Monotype Corsiva" pitchFamily="66" charset="0"/>
              </a:rPr>
            </a:br>
            <a:r>
              <a:rPr lang="tr-TR" dirty="0" smtClean="0">
                <a:latin typeface="Monotype Corsiva" pitchFamily="66" charset="0"/>
              </a:rPr>
              <a:t/>
            </a:r>
            <a:br>
              <a:rPr lang="tr-TR" dirty="0" smtClean="0">
                <a:latin typeface="Monotype Corsiva" pitchFamily="66" charset="0"/>
              </a:rPr>
            </a:br>
            <a:endParaRPr lang="tr-TR" dirty="0" smtClean="0">
              <a:latin typeface="Monotype Corsiva" pitchFamily="66" charset="0"/>
            </a:endParaRPr>
          </a:p>
          <a:p>
            <a:pPr>
              <a:buNone/>
            </a:pPr>
            <a:endParaRPr lang="tr-TR" dirty="0">
              <a:latin typeface="Monotype Corsiva" pitchFamily="66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031823" y="512042"/>
            <a:ext cx="6540573" cy="630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tr-TR" sz="3500" b="1" dirty="0" smtClean="0">
                <a:solidFill>
                  <a:schemeClr val="tx2"/>
                </a:solidFill>
                <a:latin typeface="Monotype Corsiva" pitchFamily="66" charset="0"/>
              </a:rPr>
              <a:t>DÜNYANIN  BÜTÜN  ÇİÇEKLERİ</a:t>
            </a:r>
            <a:endParaRPr lang="tr-TR" sz="35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14446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Bütün Dünya El Ele, Görmeyiz Kusurları; </a:t>
            </a:r>
            <a:br>
              <a:rPr lang="tr-TR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tr-TR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HOŞGÖRÜ  İle  Biz ,Aşarız Hep Surları.</a:t>
            </a:r>
            <a:endParaRPr lang="tr-TR" sz="4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1" descr="C:\Documents and Settings\pc\Desktop\HOŞGÖRÜ\devafipj0.jpg"/>
          <p:cNvPicPr>
            <a:picLocks noChangeAspect="1" noChangeArrowheads="1"/>
          </p:cNvPicPr>
          <p:nvPr/>
        </p:nvPicPr>
        <p:blipFill>
          <a:blip r:embed="rId2" cstate="print"/>
          <a:srcRect t="5000" b="13749"/>
          <a:stretch>
            <a:fillRect/>
          </a:stretch>
        </p:blipFill>
        <p:spPr bwMode="auto">
          <a:xfrm>
            <a:off x="2357422" y="1571612"/>
            <a:ext cx="4429156" cy="5033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sCAYBJ04N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42910" y="285728"/>
            <a:ext cx="8215339" cy="616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00034" y="500042"/>
            <a:ext cx="8229600" cy="550072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İnsan, dostlarının acılarına, ağlayıp sızlamakla değil, yardım ile katılmalıdır.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5400" b="1" dirty="0" smtClean="0">
                <a:latin typeface="Monotype Corsiva" pitchFamily="66" charset="0"/>
              </a:rPr>
              <a:t>Her yardım, cennete doğru bir basamaktır .</a:t>
            </a:r>
            <a:endParaRPr lang="tr-TR" dirty="0"/>
          </a:p>
        </p:txBody>
      </p:sp>
      <p:pic>
        <p:nvPicPr>
          <p:cNvPr id="4" name="Picture 4" descr="C:\Documents and Settings\pc\Desktop\HOŞGÖRÜ\29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1" y="1857364"/>
            <a:ext cx="7237013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Zara-Bari S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79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\Desktop\HOŞGÖRÜ\IHA_20101228_116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28868"/>
            <a:ext cx="6357982" cy="423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00034" y="-142900"/>
            <a:ext cx="8229600" cy="249005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Düşenin elinden tut ki ,</a:t>
            </a:r>
            <a:br>
              <a:rPr lang="tr-TR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tr-TR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sende düştüğün zaman tutacak </a:t>
            </a:r>
            <a:br>
              <a:rPr lang="tr-TR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tr-TR" b="1" i="1" u="sng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bir el bulasın.</a:t>
            </a:r>
            <a:endParaRPr lang="tr-TR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5200" b="1" dirty="0" smtClean="0">
                <a:latin typeface="Monotype Corsiva" pitchFamily="66" charset="0"/>
              </a:rPr>
              <a:t>Yardımla gelen montun </a:t>
            </a:r>
            <a:br>
              <a:rPr lang="tr-TR" sz="5200" b="1" dirty="0" smtClean="0">
                <a:latin typeface="Monotype Corsiva" pitchFamily="66" charset="0"/>
              </a:rPr>
            </a:br>
            <a:r>
              <a:rPr lang="tr-TR" sz="5200" b="1" dirty="0" smtClean="0">
                <a:latin typeface="Monotype Corsiva" pitchFamily="66" charset="0"/>
              </a:rPr>
              <a:t>cebindeki mesaj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72066" y="1643050"/>
            <a:ext cx="375761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b="1" dirty="0" smtClean="0">
                <a:latin typeface="Monotype Corsiva" pitchFamily="66" charset="0"/>
              </a:rPr>
              <a:t>    Geçmiş olsun kardeşim, ben de Gölcük'te senin şu an yaşadıklarını yaşadım. Maddi-manevi ,ne sıkıntın olursa bana 05xxxxxxxxx numaralı  telefondan ulaşabilirsin, hiç çekinme" notu yazılı bir kağıt  koyulduğundan 3 gün sonra gelen mesaj şuydu:</a:t>
            </a:r>
            <a:br>
              <a:rPr lang="tr-TR" b="1" dirty="0" smtClean="0">
                <a:latin typeface="Monotype Corsiva" pitchFamily="66" charset="0"/>
              </a:rPr>
            </a:br>
            <a:r>
              <a:rPr lang="tr-TR" b="1" dirty="0" smtClean="0">
                <a:latin typeface="Monotype Corsiva" pitchFamily="66" charset="0"/>
              </a:rPr>
              <a:t/>
            </a:r>
            <a:br>
              <a:rPr lang="tr-TR" b="1" dirty="0" smtClean="0">
                <a:latin typeface="Monotype Corsiva" pitchFamily="66" charset="0"/>
              </a:rPr>
            </a:br>
            <a:endParaRPr lang="tr-TR" dirty="0">
              <a:latin typeface="Monotype Corsiva" pitchFamily="66" charset="0"/>
            </a:endParaRPr>
          </a:p>
        </p:txBody>
      </p:sp>
      <p:pic>
        <p:nvPicPr>
          <p:cNvPr id="4" name="3 Resim" descr="http://www.cumhuriyet.com.tr/medya.php?mn=8198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64347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00034" y="5572140"/>
            <a:ext cx="79296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b="1" dirty="0" smtClean="0">
                <a:latin typeface="Monotype Corsiva" pitchFamily="66" charset="0"/>
              </a:rPr>
              <a:t>“Allah razı olsun kardeşim. Şu an gönderdiğin montla ısınıyorum. Sana söz ;bir gün sen düşersen ,ben de seni kaldıracağım“.</a:t>
            </a:r>
            <a:endParaRPr lang="tr-TR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42976" y="6000768"/>
            <a:ext cx="2571768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3400" b="1" dirty="0" smtClean="0">
                <a:latin typeface="Monotype Corsiva" pitchFamily="66" charset="0"/>
              </a:rPr>
              <a:t>Sadaka Taşı</a:t>
            </a:r>
            <a:endParaRPr lang="tr-TR" sz="3400" b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208" t="19797" r="18868" b="2427"/>
          <a:stretch>
            <a:fillRect/>
          </a:stretch>
        </p:blipFill>
        <p:spPr bwMode="auto">
          <a:xfrm>
            <a:off x="785786" y="357166"/>
            <a:ext cx="3643338" cy="5572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4286248" y="2397466"/>
            <a:ext cx="5072098" cy="16744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tr-TR" sz="4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“Yardım</a:t>
            </a:r>
            <a:r>
              <a:rPr kumimoji="0" lang="tr-TR" sz="4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, ne alanı küçük düşürmeli, ne de veren için övünme nedeni olmalıdır.”</a:t>
            </a:r>
            <a:endParaRPr kumimoji="0" lang="tr-TR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pc\Desktop\HOŞGÖRÜ\somali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6643734" cy="4429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214314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Monotype Corsiva" pitchFamily="66" charset="0"/>
              </a:rPr>
              <a:t>“Komşusu açken ,kendisi tok  yatan </a:t>
            </a:r>
            <a:br>
              <a:rPr lang="tr-TR" b="1" dirty="0" smtClean="0">
                <a:latin typeface="Monotype Corsiva" pitchFamily="66" charset="0"/>
              </a:rPr>
            </a:br>
            <a:r>
              <a:rPr lang="tr-TR" b="1" dirty="0" smtClean="0">
                <a:latin typeface="Monotype Corsiva" pitchFamily="66" charset="0"/>
              </a:rPr>
              <a:t>bizden  değildir.”                   </a:t>
            </a:r>
            <a:r>
              <a:rPr lang="tr-TR" sz="3900" b="1" dirty="0" smtClean="0">
                <a:latin typeface="Monotype Corsiva" pitchFamily="66" charset="0"/>
              </a:rPr>
              <a:t>Hz. Muhammed</a:t>
            </a:r>
            <a:r>
              <a:rPr lang="tr-TR" dirty="0" smtClean="0">
                <a:latin typeface="Monotype Corsiva" pitchFamily="66" charset="0"/>
              </a:rPr>
              <a:t/>
            </a:r>
            <a:br>
              <a:rPr lang="tr-TR" dirty="0" smtClean="0">
                <a:latin typeface="Monotype Corsiva" pitchFamily="66" charset="0"/>
              </a:rPr>
            </a:br>
            <a:endParaRPr lang="tr-TR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c\Desktop\HOŞGÖRÜ\IMG_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959767" cy="464347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357158" y="285728"/>
            <a:ext cx="84296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Yardımlaşmak ; </a:t>
            </a:r>
          </a:p>
          <a:p>
            <a:pPr algn="ctr"/>
            <a:r>
              <a:rPr lang="tr-TR" sz="3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Elini açıp sevindirmektir  tüm yürekleri…</a:t>
            </a:r>
            <a:endParaRPr lang="tr-TR" sz="3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1212</TotalTime>
  <Words>654</Words>
  <Application>Microsoft Office PowerPoint</Application>
  <PresentationFormat>Ekran Gösterisi (4:3)</PresentationFormat>
  <Paragraphs>130</Paragraphs>
  <Slides>28</Slides>
  <Notes>1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Akış</vt:lpstr>
      <vt:lpstr>DEĞERLERİMİZİ         YAŞATIYORUZ, DEĞERLERİMİZİ        YEŞERTİYORUZ!</vt:lpstr>
      <vt:lpstr>HOŞGÖRÜ   VE  YARDIMLAŞMA Ticaret Odası İlköğretim okulu</vt:lpstr>
      <vt:lpstr>İnsan, dostlarının acılarına, ağlayıp sızlamakla değil, yardım ile katılmalıdır. </vt:lpstr>
      <vt:lpstr>Her yardım, cennete doğru bir basamaktır .</vt:lpstr>
      <vt:lpstr>Düşenin elinden tut ki , sende düştüğün zaman tutacak  bir el bulasın.</vt:lpstr>
      <vt:lpstr>Yardımla gelen montun  cebindeki mesaj </vt:lpstr>
      <vt:lpstr>Slayt 7</vt:lpstr>
      <vt:lpstr>“Komşusu açken ,kendisi tok  yatan  bizden  değildir.”                   Hz. Muhammed </vt:lpstr>
      <vt:lpstr>Slayt 9</vt:lpstr>
      <vt:lpstr>          HAYAT    PAYLAŞINCA     GÜZEL </vt:lpstr>
      <vt:lpstr>        PAYLAŞMAK  ; dünyayı, yeryüzünü;  ağaçları, kuşları, buram buram bereket kokan toprağı...</vt:lpstr>
      <vt:lpstr>Slayt 12</vt:lpstr>
      <vt:lpstr>Slayt 13</vt:lpstr>
      <vt:lpstr>HOŞGÖRÜ           Nedir ?</vt:lpstr>
      <vt:lpstr>Slayt 15</vt:lpstr>
      <vt:lpstr>Slayt 16</vt:lpstr>
      <vt:lpstr>Slayt 17</vt:lpstr>
      <vt:lpstr>Slayt 18</vt:lpstr>
      <vt:lpstr>Slayt 19</vt:lpstr>
      <vt:lpstr>Slayt 20</vt:lpstr>
      <vt:lpstr>HOŞGÖRÜ , Haddini  Bilmektir !</vt:lpstr>
      <vt:lpstr>HOŞGÖRÜ, vurdumduymazlık  değildir.</vt:lpstr>
      <vt:lpstr>Trafikte SAYGIYA, yeşil ışık yakalım.</vt:lpstr>
      <vt:lpstr>Bizler  HOŞGÖRÜLÜYÜZ …</vt:lpstr>
      <vt:lpstr>Slayt 25</vt:lpstr>
      <vt:lpstr>Slayt 26</vt:lpstr>
      <vt:lpstr>Slayt 27</vt:lpstr>
      <vt:lpstr>Bütün Dünya El Ele, Görmeyiz Kusurları;  HOŞGÖRÜ  İle  Biz ,Aşarız Hep Surları.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Ticaret Odası</cp:lastModifiedBy>
  <cp:revision>332</cp:revision>
  <dcterms:created xsi:type="dcterms:W3CDTF">2011-11-08T17:15:02Z</dcterms:created>
  <dcterms:modified xsi:type="dcterms:W3CDTF">2011-12-01T11:25:54Z</dcterms:modified>
</cp:coreProperties>
</file>